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0" r:id="rId2"/>
    <p:sldId id="260" r:id="rId3"/>
    <p:sldId id="275" r:id="rId4"/>
    <p:sldId id="267" r:id="rId5"/>
    <p:sldId id="269" r:id="rId6"/>
    <p:sldId id="264" r:id="rId7"/>
    <p:sldId id="263" r:id="rId8"/>
    <p:sldId id="272" r:id="rId9"/>
    <p:sldId id="25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viewer" initials="R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669" autoAdjust="0"/>
  </p:normalViewPr>
  <p:slideViewPr>
    <p:cSldViewPr snapToGrid="0" snapToObjects="1">
      <p:cViewPr varScale="1">
        <p:scale>
          <a:sx n="57" d="100"/>
          <a:sy n="57" d="100"/>
        </p:scale>
        <p:origin x="-2360"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312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CE2BBB-7E06-2246-98B2-03037BF43A29}" type="datetimeFigureOut">
              <a:rPr lang="en-US" smtClean="0"/>
              <a:t>9/15/21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5C5D5-E4C3-F143-9FA8-FE925AF523CF}" type="slidenum">
              <a:rPr lang="en-US" smtClean="0"/>
              <a:t>‹#›</a:t>
            </a:fld>
            <a:endParaRPr lang="en-US"/>
          </a:p>
        </p:txBody>
      </p:sp>
    </p:spTree>
    <p:extLst>
      <p:ext uri="{BB962C8B-B14F-4D97-AF65-F5344CB8AC3E}">
        <p14:creationId xmlns:p14="http://schemas.microsoft.com/office/powerpoint/2010/main" val="14457453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Opening video:  https://</a:t>
            </a:r>
            <a:r>
              <a:rPr lang="en-US" sz="1200" dirty="0" err="1" smtClean="0">
                <a:solidFill>
                  <a:srgbClr val="000000"/>
                </a:solidFill>
              </a:rPr>
              <a:t>www.youtube.com</a:t>
            </a:r>
            <a:r>
              <a:rPr lang="en-US" sz="1200" dirty="0" smtClean="0">
                <a:solidFill>
                  <a:srgbClr val="000000"/>
                </a:solidFill>
              </a:rPr>
              <a:t>/</a:t>
            </a:r>
            <a:r>
              <a:rPr lang="en-US" sz="1200" dirty="0" err="1" smtClean="0">
                <a:solidFill>
                  <a:srgbClr val="000000"/>
                </a:solidFill>
              </a:rPr>
              <a:t>watch?v</a:t>
            </a:r>
            <a:r>
              <a:rPr lang="en-US" sz="1200" dirty="0" smtClean="0">
                <a:solidFill>
                  <a:srgbClr val="000000"/>
                </a:solidFill>
              </a:rPr>
              <a:t>=DeqITzac9Ac </a:t>
            </a:r>
          </a:p>
          <a:p>
            <a:endParaRPr lang="en-US" sz="1200" dirty="0" smtClean="0">
              <a:solidFill>
                <a:srgbClr val="000000"/>
              </a:solidFill>
            </a:endParaRPr>
          </a:p>
          <a:p>
            <a:r>
              <a:rPr lang="en-US" sz="1200" dirty="0" smtClean="0">
                <a:solidFill>
                  <a:srgbClr val="000000"/>
                </a:solidFill>
              </a:rPr>
              <a:t>I’ll be covering three related</a:t>
            </a:r>
            <a:r>
              <a:rPr lang="en-US" sz="1200" baseline="0" dirty="0" smtClean="0">
                <a:solidFill>
                  <a:srgbClr val="000000"/>
                </a:solidFill>
              </a:rPr>
              <a:t> topics today:</a:t>
            </a:r>
          </a:p>
          <a:p>
            <a:endParaRPr lang="en-US" sz="1200" dirty="0" smtClean="0">
              <a:solidFill>
                <a:srgbClr val="000000"/>
              </a:solidFill>
            </a:endParaRPr>
          </a:p>
          <a:p>
            <a:r>
              <a:rPr lang="en-US" sz="1200" dirty="0" smtClean="0">
                <a:solidFill>
                  <a:srgbClr val="000000"/>
                </a:solidFill>
              </a:rPr>
              <a:t>1. Valuing mobile pastoralism</a:t>
            </a:r>
          </a:p>
          <a:p>
            <a:r>
              <a:rPr lang="en-US" sz="1200" dirty="0" smtClean="0">
                <a:solidFill>
                  <a:srgbClr val="000000"/>
                </a:solidFill>
              </a:rPr>
              <a:t>2. UNFSS Game Changing Solution</a:t>
            </a:r>
          </a:p>
          <a:p>
            <a:r>
              <a:rPr lang="en-US" sz="1200" dirty="0" smtClean="0">
                <a:solidFill>
                  <a:srgbClr val="000000"/>
                </a:solidFill>
              </a:rPr>
              <a:t>3. A quick update on the IYRP</a:t>
            </a:r>
          </a:p>
          <a:p>
            <a:endParaRPr lang="en-US" sz="1200" dirty="0">
              <a:solidFill>
                <a:srgbClr val="000000"/>
              </a:solidFill>
            </a:endParaRPr>
          </a:p>
        </p:txBody>
      </p:sp>
      <p:sp>
        <p:nvSpPr>
          <p:cNvPr id="4" name="Slide Number Placeholder 3"/>
          <p:cNvSpPr>
            <a:spLocks noGrp="1"/>
          </p:cNvSpPr>
          <p:nvPr>
            <p:ph type="sldNum" sz="quarter" idx="10"/>
          </p:nvPr>
        </p:nvSpPr>
        <p:spPr/>
        <p:txBody>
          <a:bodyPr/>
          <a:lstStyle/>
          <a:p>
            <a:fld id="{2955C5D5-E4C3-F143-9FA8-FE925AF523CF}" type="slidenum">
              <a:rPr lang="en-US" smtClean="0"/>
              <a:t>1</a:t>
            </a:fld>
            <a:endParaRPr lang="en-US"/>
          </a:p>
        </p:txBody>
      </p:sp>
    </p:spTree>
    <p:extLst>
      <p:ext uri="{BB962C8B-B14F-4D97-AF65-F5344CB8AC3E}">
        <p14:creationId xmlns:p14="http://schemas.microsoft.com/office/powerpoint/2010/main" val="174824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Calibri"/>
                <a:cs typeface="Calibri"/>
              </a:rPr>
              <a:t>But first, lets be clear what we are talking about. We</a:t>
            </a:r>
            <a:r>
              <a:rPr lang="en-US" baseline="0" dirty="0" smtClean="0">
                <a:solidFill>
                  <a:srgbClr val="000000"/>
                </a:solidFill>
                <a:latin typeface="Calibri"/>
                <a:cs typeface="Calibri"/>
              </a:rPr>
              <a:t> often speak at cross purposes because we don’t use the same terms to define “pastoralist”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latin typeface="Calibri"/>
              <a:cs typeface="Calibri"/>
            </a:endParaRPr>
          </a:p>
          <a:p>
            <a:r>
              <a:rPr lang="en-US" dirty="0" smtClean="0">
                <a:solidFill>
                  <a:srgbClr val="000000"/>
                </a:solidFill>
                <a:latin typeface="Calibri"/>
                <a:cs typeface="Calibri"/>
              </a:rPr>
              <a:t>Typically,</a:t>
            </a:r>
            <a:r>
              <a:rPr lang="en-US" baseline="0" dirty="0" smtClean="0">
                <a:solidFill>
                  <a:srgbClr val="000000"/>
                </a:solidFill>
                <a:latin typeface="Calibri"/>
                <a:cs typeface="Calibri"/>
              </a:rPr>
              <a:t> it</a:t>
            </a:r>
            <a:r>
              <a:rPr lang="en-US" dirty="0" smtClean="0">
                <a:solidFill>
                  <a:srgbClr val="000000"/>
                </a:solidFill>
                <a:latin typeface="Calibri"/>
                <a:cs typeface="Calibri"/>
              </a:rPr>
              <a:t> conjures up a nomad in a desert on a camel. But it is so much</a:t>
            </a:r>
            <a:r>
              <a:rPr lang="en-US" baseline="0" dirty="0" smtClean="0">
                <a:solidFill>
                  <a:srgbClr val="000000"/>
                </a:solidFill>
                <a:latin typeface="Calibri"/>
                <a:cs typeface="Calibri"/>
              </a:rPr>
              <a:t> more as you can see in this Word Cloud. </a:t>
            </a:r>
            <a:endParaRPr lang="en-US" dirty="0" smtClean="0">
              <a:solidFill>
                <a:srgbClr val="000000"/>
              </a:solidFill>
              <a:latin typeface="Calibri"/>
              <a:cs typeface="Calibri"/>
            </a:endParaRPr>
          </a:p>
          <a:p>
            <a:endParaRPr lang="en-US" baseline="0" dirty="0" smtClean="0">
              <a:solidFill>
                <a:srgbClr val="000000"/>
              </a:solidFill>
              <a:latin typeface="Calibri"/>
              <a:cs typeface="Calibri"/>
            </a:endParaRPr>
          </a:p>
          <a:p>
            <a:r>
              <a:rPr lang="en-US" baseline="0" dirty="0" smtClean="0">
                <a:solidFill>
                  <a:srgbClr val="000000"/>
                </a:solidFill>
                <a:latin typeface="Calibri"/>
                <a:cs typeface="Calibri"/>
              </a:rPr>
              <a:t>IYRP has adopted a broad definition for pastoralist, as this is a global campaign. Also a definition is being refined by a Working Group </a:t>
            </a:r>
            <a:r>
              <a:rPr lang="mr-IN" baseline="0" dirty="0" smtClean="0">
                <a:solidFill>
                  <a:srgbClr val="000000"/>
                </a:solidFill>
                <a:latin typeface="Calibri"/>
                <a:cs typeface="Calibri"/>
              </a:rPr>
              <a:t>–</a:t>
            </a:r>
            <a:r>
              <a:rPr lang="en-US" baseline="0" dirty="0" smtClean="0">
                <a:solidFill>
                  <a:srgbClr val="000000"/>
                </a:solidFill>
                <a:latin typeface="Calibri"/>
                <a:cs typeface="Calibri"/>
              </a:rPr>
              <a:t> and preliminary results are to be presented at IGC/IRC Joint Congress October 2021.</a:t>
            </a:r>
          </a:p>
          <a:p>
            <a:endParaRPr lang="en-US"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latin typeface="Calibri"/>
                <a:cs typeface="Calibri"/>
              </a:rPr>
              <a:t>On a broader strategic level, I’d suggest that we work together, not necessarily to standardize, but to build a lexicon that allows cross-cultural communication while maintaining cultural diversity. Some of the IYRP Regional Support Groups are already making similar word clouds in their own languages.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mr-IN" baseline="0" dirty="0" smtClean="0">
                <a:solidFill>
                  <a:srgbClr val="000000"/>
                </a:solidFill>
                <a:latin typeface="Calibri"/>
                <a:cs typeface="Calibri"/>
              </a:rPr>
              <a:t>…</a:t>
            </a:r>
            <a:r>
              <a:rPr lang="en-US" baseline="0" dirty="0" smtClean="0">
                <a:solidFill>
                  <a:srgbClr val="000000"/>
                </a:solidFill>
                <a:latin typeface="Calibri"/>
                <a:cs typeface="Calibri"/>
              </a:rPr>
              <a:t>..</a:t>
            </a:r>
          </a:p>
          <a:p>
            <a:endParaRPr lang="en-US" baseline="0" dirty="0" smtClean="0">
              <a:solidFill>
                <a:srgbClr val="000000"/>
              </a:solidFill>
              <a:latin typeface="Calibri"/>
              <a:cs typeface="Calibri"/>
            </a:endParaRPr>
          </a:p>
          <a:p>
            <a:r>
              <a:rPr lang="en-US" baseline="0" dirty="0" smtClean="0">
                <a:solidFill>
                  <a:srgbClr val="000000"/>
                </a:solidFill>
                <a:latin typeface="Calibri"/>
                <a:cs typeface="Calibri"/>
              </a:rPr>
              <a:t>Going beyond definitions, we also have quite a few myths and misunderstandings to address. </a:t>
            </a:r>
            <a:endParaRPr lang="en-US" dirty="0" smtClean="0">
              <a:solidFill>
                <a:srgbClr val="000000"/>
              </a:solidFill>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2955C5D5-E4C3-F143-9FA8-FE925AF523CF}" type="slidenum">
              <a:rPr lang="en-US" smtClean="0"/>
              <a:t>2</a:t>
            </a:fld>
            <a:endParaRPr lang="en-US"/>
          </a:p>
        </p:txBody>
      </p:sp>
    </p:spTree>
    <p:extLst>
      <p:ext uri="{BB962C8B-B14F-4D97-AF65-F5344CB8AC3E}">
        <p14:creationId xmlns:p14="http://schemas.microsoft.com/office/powerpoint/2010/main" val="10614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latin typeface="Calibri"/>
                <a:cs typeface="Calibri"/>
              </a:rPr>
              <a:t>Both the IYRP and the UNFSS Game Changing Solution are about busting myths. Let’s take the overall issue</a:t>
            </a:r>
            <a:r>
              <a:rPr lang="en-US" sz="1200" baseline="0" dirty="0" smtClean="0">
                <a:solidFill>
                  <a:srgbClr val="000000"/>
                </a:solidFill>
                <a:latin typeface="Calibri"/>
                <a:cs typeface="Calibri"/>
              </a:rPr>
              <a:t> of the role of livestock. </a:t>
            </a:r>
            <a:endParaRPr lang="en-US" sz="1200" dirty="0" smtClean="0">
              <a:solidFill>
                <a:srgbClr val="000000"/>
              </a:solidFill>
              <a:latin typeface="Calibri"/>
              <a:cs typeface="Calibri"/>
            </a:endParaRPr>
          </a:p>
          <a:p>
            <a:endParaRPr lang="en-US" sz="1200" dirty="0" smtClean="0">
              <a:solidFill>
                <a:srgbClr val="000000"/>
              </a:solidFill>
              <a:latin typeface="Calibri"/>
              <a:cs typeface="Calibri"/>
            </a:endParaRPr>
          </a:p>
          <a:p>
            <a:r>
              <a:rPr lang="en-US" sz="1200" dirty="0" smtClean="0">
                <a:solidFill>
                  <a:srgbClr val="000000"/>
                </a:solidFill>
                <a:latin typeface="Calibri"/>
                <a:cs typeface="Calibri"/>
              </a:rPr>
              <a:t>Social media and some scientific circles are abuzz about how meat is bad for your health, and livestock are bad for the environment. But how</a:t>
            </a:r>
            <a:r>
              <a:rPr lang="en-US" sz="1200" baseline="0" dirty="0" smtClean="0">
                <a:solidFill>
                  <a:srgbClr val="000000"/>
                </a:solidFill>
                <a:latin typeface="Calibri"/>
                <a:cs typeface="Calibri"/>
              </a:rPr>
              <a:t> true</a:t>
            </a:r>
            <a:r>
              <a:rPr lang="en-US" sz="1200" dirty="0" smtClean="0">
                <a:solidFill>
                  <a:srgbClr val="000000"/>
                </a:solidFill>
                <a:latin typeface="Calibri"/>
                <a:cs typeface="Calibri"/>
              </a:rPr>
              <a:t> is</a:t>
            </a:r>
            <a:r>
              <a:rPr lang="en-US" sz="1200" baseline="0" dirty="0" smtClean="0">
                <a:solidFill>
                  <a:srgbClr val="000000"/>
                </a:solidFill>
                <a:latin typeface="Calibri"/>
                <a:cs typeface="Calibri"/>
              </a:rPr>
              <a:t> that </a:t>
            </a:r>
            <a:r>
              <a:rPr lang="en-US" sz="1200" dirty="0" smtClean="0">
                <a:solidFill>
                  <a:srgbClr val="000000"/>
                </a:solidFill>
                <a:latin typeface="Calibri"/>
                <a:cs typeface="Calibri"/>
              </a:rPr>
              <a:t>? I’ll give you four examples. </a:t>
            </a:r>
          </a:p>
          <a:p>
            <a:endParaRPr lang="en-US" sz="120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1. While humans can exist on a plant-based diet, WHO concludes that animal protein has very high nutrient density, </a:t>
            </a:r>
            <a:r>
              <a:rPr lang="en-US" sz="1200" kern="1200" dirty="0" smtClean="0">
                <a:solidFill>
                  <a:srgbClr val="000000"/>
                </a:solidFill>
                <a:effectLst/>
                <a:latin typeface="Calibri"/>
                <a:ea typeface="+mn-ea"/>
                <a:cs typeface="Calibri"/>
              </a:rPr>
              <a:t>more polyunsaturated fatty acids, and better Omega 3/ Omega 6 ratios</a:t>
            </a:r>
            <a:r>
              <a:rPr lang="en-US" sz="1200" baseline="0" dirty="0" smtClean="0">
                <a:solidFill>
                  <a:srgbClr val="000000"/>
                </a:solidFill>
                <a:latin typeface="Calibri"/>
                <a:cs typeface="Calibri"/>
              </a:rPr>
              <a:t>.  [Meat and milk from pastoralism is largely chemical-free, unlike that from intensive, confined systems.]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latin typeface="Calibri"/>
              <a:cs typeface="Calibri"/>
            </a:endParaRPr>
          </a:p>
          <a:p>
            <a:r>
              <a:rPr lang="en-US" sz="1200" dirty="0" smtClean="0">
                <a:solidFill>
                  <a:srgbClr val="000000"/>
                </a:solidFill>
                <a:latin typeface="Calibri"/>
                <a:cs typeface="Calibri"/>
              </a:rPr>
              <a:t>2. Plowing up grasslands and savannas for</a:t>
            </a:r>
            <a:r>
              <a:rPr lang="en-US" sz="1200" baseline="0" dirty="0" smtClean="0">
                <a:solidFill>
                  <a:srgbClr val="000000"/>
                </a:solidFill>
                <a:latin typeface="Calibri"/>
                <a:cs typeface="Calibri"/>
              </a:rPr>
              <a:t> soybean and other animal feed IS indeed bad for our ecosystems, but it is ALSO bad for pastoralists. Conversion of rangelands for food and feed crops is one of the most important drivers of rangeland degradation. </a:t>
            </a:r>
          </a:p>
          <a:p>
            <a:endParaRPr lang="en-US" sz="1200" baseline="0" dirty="0" smtClean="0">
              <a:solidFill>
                <a:srgbClr val="000000"/>
              </a:solidFill>
              <a:latin typeface="Calibri"/>
              <a:cs typeface="Calibri"/>
            </a:endParaRPr>
          </a:p>
          <a:p>
            <a:r>
              <a:rPr lang="en-US" sz="1200" baseline="0" dirty="0" smtClean="0">
                <a:solidFill>
                  <a:srgbClr val="000000"/>
                </a:solidFill>
                <a:latin typeface="Calibri"/>
                <a:cs typeface="Calibri"/>
              </a:rPr>
              <a:t>[An IFPRI study in 2012 predicted that by 2030, if high-income people reduced their meat intake, and low-income people increased theirs, then global consumption of meat products would fall by 19% and demand for coarse feed grains would drop by 14%. To my knowledge this study has not been replicated or updated to differentiate extensive from intensive production systems </a:t>
            </a:r>
            <a:r>
              <a:rPr lang="mr-IN" sz="1200" baseline="0" dirty="0" smtClean="0">
                <a:solidFill>
                  <a:srgbClr val="000000"/>
                </a:solidFill>
                <a:latin typeface="Calibri"/>
                <a:cs typeface="Calibri"/>
              </a:rPr>
              <a:t>–</a:t>
            </a:r>
            <a:r>
              <a:rPr lang="en-US" sz="1200" baseline="0" dirty="0" smtClean="0">
                <a:solidFill>
                  <a:srgbClr val="000000"/>
                </a:solidFill>
                <a:latin typeface="Calibri"/>
                <a:cs typeface="Calibri"/>
              </a:rPr>
              <a:t> does anyone know?]</a:t>
            </a:r>
          </a:p>
          <a:p>
            <a:endParaRPr lang="en-US" sz="1200" baseline="0" dirty="0" smtClean="0">
              <a:solidFill>
                <a:srgbClr val="000000"/>
              </a:solidFill>
              <a:latin typeface="Calibri"/>
              <a:cs typeface="Calibri"/>
            </a:endParaRPr>
          </a:p>
          <a:p>
            <a:r>
              <a:rPr lang="en-US" sz="1200" dirty="0" smtClean="0">
                <a:solidFill>
                  <a:srgbClr val="000000"/>
                </a:solidFill>
                <a:latin typeface="Calibri"/>
                <a:cs typeface="Calibri"/>
              </a:rPr>
              <a:t>3. Over-grazing has long been blamed on pastoralists </a:t>
            </a:r>
            <a:r>
              <a:rPr lang="mr-IN" sz="1200" dirty="0" smtClean="0">
                <a:solidFill>
                  <a:srgbClr val="000000"/>
                </a:solidFill>
                <a:latin typeface="Calibri"/>
                <a:cs typeface="Calibri"/>
              </a:rPr>
              <a:t>–</a:t>
            </a:r>
            <a:r>
              <a:rPr lang="en-US" sz="1200" dirty="0" smtClean="0">
                <a:solidFill>
                  <a:srgbClr val="000000"/>
                </a:solidFill>
                <a:latin typeface="Calibri"/>
                <a:cs typeface="Calibri"/>
              </a:rPr>
              <a:t> that they are bad managers, they don’t care about the environment.</a:t>
            </a:r>
            <a:r>
              <a:rPr lang="en-US" sz="1200" baseline="0" dirty="0" smtClean="0">
                <a:solidFill>
                  <a:srgbClr val="000000"/>
                </a:solidFill>
                <a:latin typeface="Calibri"/>
                <a:cs typeface="Calibri"/>
              </a:rPr>
              <a:t> But correlation is not necessarily causation. That paradigm is thankfully now being replaced with a more nuanced approach that recognizes the root causes that have disrupted pastoral systems as being land use change, land expropriation, privatization, and also impacts of climate change.  </a:t>
            </a:r>
          </a:p>
          <a:p>
            <a:endParaRPr lang="en-US" sz="1200" baseline="0" dirty="0" smtClean="0">
              <a:solidFill>
                <a:srgbClr val="000000"/>
              </a:solidFill>
              <a:latin typeface="Calibri"/>
              <a:cs typeface="Calibri"/>
            </a:endParaRPr>
          </a:p>
          <a:p>
            <a:r>
              <a:rPr lang="en-US" sz="1200" baseline="0" dirty="0" smtClean="0">
                <a:solidFill>
                  <a:srgbClr val="000000"/>
                </a:solidFill>
                <a:latin typeface="Calibri"/>
                <a:cs typeface="Calibri"/>
              </a:rPr>
              <a:t>And evidence shows that taking livestock off grasslands and rangelands does not necessarily bring back ecosystem health. Many of these systems, especially the grasslands, are grazing dependent </a:t>
            </a:r>
            <a:r>
              <a:rPr lang="mr-IN" sz="1200" baseline="0" dirty="0" smtClean="0">
                <a:solidFill>
                  <a:srgbClr val="000000"/>
                </a:solidFill>
                <a:latin typeface="Calibri"/>
                <a:cs typeface="Calibri"/>
              </a:rPr>
              <a:t>–</a:t>
            </a:r>
            <a:r>
              <a:rPr lang="en-US" sz="1200" baseline="0" dirty="0" smtClean="0">
                <a:solidFill>
                  <a:srgbClr val="000000"/>
                </a:solidFill>
                <a:latin typeface="Calibri"/>
                <a:cs typeface="Calibri"/>
              </a:rPr>
              <a:t> whether by wild or domesticated species. Studies show how under-grazing can result in bush encroachment, or increase in termite population that destroys trees, and decrease in plant diversity.  So we can say with some confidence that under-grazing is just as bad as over-grazing. </a:t>
            </a:r>
          </a:p>
          <a:p>
            <a:endParaRPr lang="en-US" sz="1200" baseline="0" dirty="0" smtClean="0">
              <a:solidFill>
                <a:srgbClr val="000000"/>
              </a:solidFill>
              <a:latin typeface="Calibri"/>
              <a:cs typeface="Calibri"/>
            </a:endParaRPr>
          </a:p>
          <a:p>
            <a:r>
              <a:rPr lang="en-US" sz="1200" baseline="0" dirty="0" smtClean="0">
                <a:solidFill>
                  <a:srgbClr val="000000"/>
                </a:solidFill>
                <a:latin typeface="Calibri"/>
                <a:cs typeface="Calibri"/>
              </a:rPr>
              <a:t>4. Livestock and wildlife do compete with each other for grazing resources and space, transfer of disease, and loss of livestock from carnivores, etc.. However, there are many more instances of compatibility that we often do not hear about.  For example carnivores keep the population of rabbits and small wild ruminants in check, thus benefiting livestock with more grazing resources. </a:t>
            </a:r>
          </a:p>
          <a:p>
            <a:endParaRPr lang="en-US" sz="1200" baseline="0" dirty="0" smtClean="0">
              <a:solidFill>
                <a:srgbClr val="000000"/>
              </a:solidFill>
              <a:latin typeface="Calibri"/>
              <a:cs typeface="Calibri"/>
            </a:endParaRPr>
          </a:p>
          <a:p>
            <a:r>
              <a:rPr lang="en-US" sz="1200" baseline="0" dirty="0" smtClean="0">
                <a:solidFill>
                  <a:srgbClr val="000000"/>
                </a:solidFill>
                <a:latin typeface="Calibri"/>
                <a:cs typeface="Calibri"/>
              </a:rPr>
              <a:t>[Grazing of invasive </a:t>
            </a:r>
            <a:r>
              <a:rPr lang="en-US" sz="1200" baseline="0" dirty="0" err="1" smtClean="0">
                <a:solidFill>
                  <a:srgbClr val="000000"/>
                </a:solidFill>
                <a:latin typeface="Calibri"/>
                <a:cs typeface="Calibri"/>
              </a:rPr>
              <a:t>buffel</a:t>
            </a:r>
            <a:r>
              <a:rPr lang="en-US" sz="1200" baseline="0" dirty="0" smtClean="0">
                <a:solidFill>
                  <a:srgbClr val="000000"/>
                </a:solidFill>
                <a:latin typeface="Calibri"/>
                <a:cs typeface="Calibri"/>
              </a:rPr>
              <a:t> grass in Australia has helped control the grass and enhance habitat diversity. ]</a:t>
            </a:r>
          </a:p>
          <a:p>
            <a:endParaRPr lang="en-US" sz="1200" baseline="0" dirty="0" smtClean="0">
              <a:solidFill>
                <a:srgbClr val="000000"/>
              </a:solidFill>
              <a:latin typeface="Calibri"/>
              <a:cs typeface="Calibri"/>
            </a:endParaRPr>
          </a:p>
          <a:p>
            <a:r>
              <a:rPr lang="en-US" sz="1200" baseline="0" dirty="0" smtClean="0">
                <a:solidFill>
                  <a:srgbClr val="000000"/>
                </a:solidFill>
                <a:latin typeface="Calibri"/>
                <a:cs typeface="Calibri"/>
              </a:rPr>
              <a:t>Mobile pastoralism is said to mimic wildlife movement and </a:t>
            </a:r>
            <a:r>
              <a:rPr lang="en-US" sz="1200" baseline="0" dirty="0" err="1" smtClean="0">
                <a:solidFill>
                  <a:srgbClr val="000000"/>
                </a:solidFill>
                <a:latin typeface="Calibri"/>
                <a:cs typeface="Calibri"/>
              </a:rPr>
              <a:t>herbivory</a:t>
            </a:r>
            <a:r>
              <a:rPr lang="en-US" sz="1200" baseline="0" dirty="0" smtClean="0">
                <a:solidFill>
                  <a:srgbClr val="000000"/>
                </a:solidFill>
                <a:latin typeface="Calibri"/>
                <a:cs typeface="Calibri"/>
              </a:rPr>
              <a:t>. Cattle appear to mimic zebras the most, and a study in Nairobi National Park shows that the population of gazelles fell when livestock were excluded, but rebounded when zebras were introduced. </a:t>
            </a:r>
          </a:p>
          <a:p>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a:cs typeface="Calibri"/>
              </a:rPr>
              <a:t>These are just a sample of myths that how</a:t>
            </a:r>
            <a:r>
              <a:rPr lang="en-US" sz="1200" baseline="0" dirty="0" smtClean="0">
                <a:solidFill>
                  <a:srgbClr val="000000"/>
                </a:solidFill>
                <a:latin typeface="Calibri"/>
                <a:cs typeface="Calibri"/>
              </a:rPr>
              <a:t> they can be addressed</a:t>
            </a:r>
            <a:r>
              <a:rPr lang="en-US" sz="1200" dirty="0" smtClean="0">
                <a:solidFill>
                  <a:srgbClr val="000000"/>
                </a:solidFill>
                <a:latin typeface="Calibri"/>
                <a:cs typeface="Calibri"/>
              </a:rPr>
              <a:t>.</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Much more work needs to be done to find the evidence to bust more myths.</a:t>
            </a:r>
            <a:endParaRPr lang="en-US" sz="1200" baseline="0" dirty="0" smtClean="0">
              <a:solidFill>
                <a:srgbClr val="000000"/>
              </a:solidFill>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fld id="{2955C5D5-E4C3-F143-9FA8-FE925AF523CF}" type="slidenum">
              <a:rPr lang="en-US" smtClean="0"/>
              <a:t>3</a:t>
            </a:fld>
            <a:endParaRPr lang="en-US"/>
          </a:p>
        </p:txBody>
      </p:sp>
    </p:spTree>
    <p:extLst>
      <p:ext uri="{BB962C8B-B14F-4D97-AF65-F5344CB8AC3E}">
        <p14:creationId xmlns:p14="http://schemas.microsoft.com/office/powerpoint/2010/main" val="61065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latin typeface="Calibri"/>
                <a:cs typeface="Calibri"/>
              </a:rPr>
              <a:t>If you’ve followed the UNFSS process, you will know that there are several Game Changing Solutions</a:t>
            </a:r>
            <a:r>
              <a:rPr lang="en-US" sz="1200" baseline="0" dirty="0" smtClean="0">
                <a:solidFill>
                  <a:srgbClr val="000000"/>
                </a:solidFill>
                <a:latin typeface="Calibri"/>
                <a:cs typeface="Calibri"/>
              </a:rPr>
              <a:t> that address the issue of sustainable livestock production and consumption.</a:t>
            </a:r>
            <a:r>
              <a:rPr lang="en-US" sz="1200" dirty="0" smtClean="0">
                <a:solidFill>
                  <a:srgbClr val="000000"/>
                </a:solidFill>
                <a:latin typeface="Calibri"/>
                <a:cs typeface="Calibri"/>
              </a:rPr>
              <a:t> The Mobile</a:t>
            </a:r>
            <a:r>
              <a:rPr lang="en-US" sz="1200" baseline="0" dirty="0" smtClean="0">
                <a:solidFill>
                  <a:srgbClr val="000000"/>
                </a:solidFill>
                <a:latin typeface="Calibri"/>
                <a:cs typeface="Calibri"/>
              </a:rPr>
              <a:t> Pastoralism </a:t>
            </a:r>
            <a:r>
              <a:rPr lang="en-US" sz="1200" dirty="0" smtClean="0">
                <a:solidFill>
                  <a:srgbClr val="000000"/>
                </a:solidFill>
                <a:latin typeface="Calibri"/>
                <a:cs typeface="Calibri"/>
              </a:rPr>
              <a:t>Game Changing Solution was submitted by a coalition of 20 organizations from the International Support Group for IYRP, and</a:t>
            </a:r>
            <a:r>
              <a:rPr lang="en-US" sz="1200" baseline="0" dirty="0" smtClean="0">
                <a:solidFill>
                  <a:srgbClr val="000000"/>
                </a:solidFill>
                <a:latin typeface="Calibri"/>
                <a:cs typeface="Calibri"/>
              </a:rPr>
              <a:t> fills a glaring gap within the solutions offered. That gap is mobility. </a:t>
            </a:r>
          </a:p>
          <a:p>
            <a:endParaRPr lang="en-US" sz="1200" baseline="0" dirty="0" smtClean="0">
              <a:solidFill>
                <a:srgbClr val="000000"/>
              </a:solidFill>
              <a:latin typeface="Calibri"/>
              <a:cs typeface="Calibri"/>
            </a:endParaRPr>
          </a:p>
          <a:p>
            <a:r>
              <a:rPr lang="en-US" sz="1200" baseline="0" dirty="0" err="1" smtClean="0">
                <a:solidFill>
                  <a:srgbClr val="000000"/>
                </a:solidFill>
                <a:latin typeface="Calibri"/>
                <a:cs typeface="Calibri"/>
              </a:rPr>
              <a:t>Saverio</a:t>
            </a:r>
            <a:r>
              <a:rPr lang="en-US" sz="1200" baseline="0" dirty="0" smtClean="0">
                <a:solidFill>
                  <a:srgbClr val="000000"/>
                </a:solidFill>
                <a:latin typeface="Calibri"/>
                <a:cs typeface="Calibri"/>
              </a:rPr>
              <a:t> will talk more about mobile pastoralism and how it has evolved to manage climate variability. The video prepared by CELEP and Partners you just saw elaborated on this. Here I will focus on the biodiversity and restoration aspects of the game changing idea.</a:t>
            </a:r>
          </a:p>
          <a:p>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Livestock mobility has specific benefits to ecosystems, for example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&gt; Increasing mobility of animals helps seed dispersal, nutrient dispersal, and even carcass dispersal that has been shown to help maintain populations of endangered vultures in Europe.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&gt; Mobility helps reduce fuel for fires in the wider landscape.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&gt; Seasonal transhumance provides rest and restoration for rangelands, especially sensitive areas such as wetlands or </a:t>
            </a:r>
            <a:r>
              <a:rPr lang="en-US" sz="1200" baseline="0" dirty="0" err="1" smtClean="0">
                <a:solidFill>
                  <a:srgbClr val="000000"/>
                </a:solidFill>
                <a:latin typeface="Calibri"/>
                <a:cs typeface="Calibri"/>
              </a:rPr>
              <a:t>montane</a:t>
            </a:r>
            <a:r>
              <a:rPr lang="en-US" sz="1200" baseline="0" dirty="0" smtClean="0">
                <a:solidFill>
                  <a:srgbClr val="000000"/>
                </a:solidFill>
                <a:latin typeface="Calibri"/>
                <a:cs typeface="Calibri"/>
              </a:rPr>
              <a:t> meadows, and enhances patch mosaics.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&gt; Mobility is also beneficial for the animals themselves, helping to avoid build up of pests and disease </a:t>
            </a:r>
            <a:r>
              <a:rPr lang="mr-IN" sz="1200" baseline="0" dirty="0" smtClean="0">
                <a:solidFill>
                  <a:srgbClr val="000000"/>
                </a:solidFill>
                <a:latin typeface="Calibri"/>
                <a:cs typeface="Calibri"/>
              </a:rPr>
              <a:t>–</a:t>
            </a:r>
            <a:r>
              <a:rPr lang="en-US" sz="1200" baseline="0" dirty="0" smtClean="0">
                <a:solidFill>
                  <a:srgbClr val="000000"/>
                </a:solidFill>
                <a:latin typeface="Calibri"/>
                <a:cs typeface="Calibri"/>
              </a:rPr>
              <a:t> thus dramatically reducing the need for chemical inputs.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Mobile pastoralism has many forms all over the world </a:t>
            </a:r>
            <a:r>
              <a:rPr lang="mr-IN" sz="1200" baseline="0" dirty="0" smtClean="0">
                <a:solidFill>
                  <a:srgbClr val="000000"/>
                </a:solidFill>
                <a:latin typeface="Calibri"/>
                <a:cs typeface="Calibri"/>
              </a:rPr>
              <a:t>–</a:t>
            </a:r>
            <a:r>
              <a:rPr lang="en-US" sz="1200" baseline="0" dirty="0" smtClean="0">
                <a:solidFill>
                  <a:srgbClr val="000000"/>
                </a:solidFill>
                <a:latin typeface="Calibri"/>
                <a:cs typeface="Calibri"/>
              </a:rPr>
              <a:t> from long seasonal transhumance in Spain, to the relatively short rotations in </a:t>
            </a:r>
            <a:r>
              <a:rPr lang="en-US" sz="1200" baseline="0" dirty="0" err="1" smtClean="0">
                <a:solidFill>
                  <a:srgbClr val="000000"/>
                </a:solidFill>
                <a:latin typeface="Calibri"/>
                <a:cs typeface="Calibri"/>
              </a:rPr>
              <a:t>Masai</a:t>
            </a:r>
            <a:r>
              <a:rPr lang="en-US" sz="1200" baseline="0" dirty="0" smtClean="0">
                <a:solidFill>
                  <a:srgbClr val="000000"/>
                </a:solidFill>
                <a:latin typeface="Calibri"/>
                <a:cs typeface="Calibri"/>
              </a:rPr>
              <a:t> Mara.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There are signs of a return to transhumance in California’s foothills, we see professionalization of herders in Europe, a strong Basque community in Wyoming, and private ranchers in South Africa, often miles away, sharing grazing resources with each other.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[Recently it was reported by PASTRES that there are plans to train and hire herders as Park Rangers in East Africa.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My point is, that mobility of animals is not an archaic return to the past, but a technology suited to our times and environment.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955C5D5-E4C3-F143-9FA8-FE925AF523CF}" type="slidenum">
              <a:rPr lang="en-US" smtClean="0"/>
              <a:t>4</a:t>
            </a:fld>
            <a:endParaRPr lang="en-US"/>
          </a:p>
        </p:txBody>
      </p:sp>
    </p:spTree>
    <p:extLst>
      <p:ext uri="{BB962C8B-B14F-4D97-AF65-F5344CB8AC3E}">
        <p14:creationId xmlns:p14="http://schemas.microsoft.com/office/powerpoint/2010/main" val="174734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The Game Changing Solution recognizes that not all livestock systems can be converted easily to mobile pastoralism, but provides specific solutions that can enhance mobility of livestock where possible, and where necessary for ecosystem health. For example: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171450" marR="0" indent="-171450" algn="l" defTabSz="457200" rtl="0" eaLnBrk="1" fontAlgn="auto" latinLnBrk="0" hangingPunct="1">
              <a:lnSpc>
                <a:spcPct val="100000"/>
              </a:lnSpc>
              <a:spcBef>
                <a:spcPts val="0"/>
              </a:spcBef>
              <a:spcAft>
                <a:spcPts val="0"/>
              </a:spcAft>
              <a:buClrTx/>
              <a:buSzTx/>
              <a:buFont typeface="Wingdings" charset="0"/>
              <a:buChar char="Ø"/>
              <a:tabLst/>
              <a:defRPr/>
            </a:pPr>
            <a:r>
              <a:rPr lang="en-US" sz="1200" baseline="0" dirty="0" smtClean="0">
                <a:solidFill>
                  <a:srgbClr val="000000"/>
                </a:solidFill>
                <a:latin typeface="Calibri"/>
                <a:cs typeface="Calibri"/>
              </a:rPr>
              <a:t>Legal recognition of mobile pastoralism and common property </a:t>
            </a:r>
            <a:r>
              <a:rPr lang="mr-IN" sz="1200" baseline="0" dirty="0" smtClean="0">
                <a:solidFill>
                  <a:srgbClr val="000000"/>
                </a:solidFill>
                <a:latin typeface="Calibri"/>
                <a:cs typeface="Calibri"/>
              </a:rPr>
              <a:t>–</a:t>
            </a:r>
            <a:r>
              <a:rPr lang="en-US" sz="1200" baseline="0" dirty="0" smtClean="0">
                <a:solidFill>
                  <a:srgbClr val="000000"/>
                </a:solidFill>
                <a:latin typeface="Calibri"/>
                <a:cs typeface="Calibri"/>
              </a:rPr>
              <a:t> in fact is a prerequisite. An example is the transhumance passports of West Africa.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&gt; Decentralized and mobile electricity is essential. But pastoralists should also get their fair share of royalties from large solar, wind and water power in their communal rangelands.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&gt; But policies need to change too, and it will help to systematically apply true cost accounting to all livestock products AND differentiate the intensive from the extensive systems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&gt; The proposal calls on IPCC to modify its methodology for calculating carbon footprint from rangeland and pastoral systems; the recent report is a step in the right direction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&gt; It also calls on IPBES to </a:t>
            </a:r>
            <a:r>
              <a:rPr lang="en-GB" sz="1200" kern="1200" dirty="0" smtClean="0">
                <a:solidFill>
                  <a:srgbClr val="000000"/>
                </a:solidFill>
                <a:effectLst/>
                <a:latin typeface="Calibri"/>
                <a:ea typeface="+mn-ea"/>
                <a:cs typeface="Calibri"/>
              </a:rPr>
              <a:t>comprehensively map ecosystems recognizing rangelands as a distinct category and the role of livestock in maintaining natural landscapes</a:t>
            </a:r>
            <a:r>
              <a:rPr lang="en-US" sz="1200" dirty="0" smtClean="0">
                <a:solidFill>
                  <a:srgbClr val="000000"/>
                </a:solidFill>
                <a:effectLst/>
                <a:latin typeface="Calibri"/>
                <a:cs typeface="Calibri"/>
              </a:rPr>
              <a:t> </a:t>
            </a: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&gt;  And many more practical and tested solutions! Please do read the full proposal.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2955C5D5-E4C3-F143-9FA8-FE925AF523CF}" type="slidenum">
              <a:rPr lang="en-US" smtClean="0"/>
              <a:t>5</a:t>
            </a:fld>
            <a:endParaRPr lang="en-US"/>
          </a:p>
        </p:txBody>
      </p:sp>
    </p:spTree>
    <p:extLst>
      <p:ext uri="{BB962C8B-B14F-4D97-AF65-F5344CB8AC3E}">
        <p14:creationId xmlns:p14="http://schemas.microsoft.com/office/powerpoint/2010/main" val="311562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a:cs typeface="Calibri"/>
              </a:rPr>
              <a:t>The</a:t>
            </a:r>
            <a:r>
              <a:rPr lang="en-US" sz="1200" baseline="0" dirty="0" smtClean="0">
                <a:solidFill>
                  <a:srgbClr val="000000"/>
                </a:solidFill>
                <a:latin typeface="Calibri"/>
                <a:cs typeface="Calibri"/>
              </a:rPr>
              <a:t> IYRP</a:t>
            </a:r>
            <a:r>
              <a:rPr lang="en-US" sz="1200" dirty="0" smtClean="0">
                <a:solidFill>
                  <a:srgbClr val="000000"/>
                </a:solidFill>
                <a:latin typeface="Calibri"/>
                <a:cs typeface="Calibri"/>
              </a:rPr>
              <a:t> campaign has</a:t>
            </a:r>
            <a:r>
              <a:rPr lang="en-US" sz="1200" baseline="0" dirty="0" smtClean="0">
                <a:solidFill>
                  <a:srgbClr val="000000"/>
                </a:solidFill>
                <a:latin typeface="Calibri"/>
                <a:cs typeface="Calibri"/>
              </a:rPr>
              <a:t> a long history. From the Dana Declaration in 2002 which WWF supported </a:t>
            </a:r>
            <a:r>
              <a:rPr lang="en-US" sz="1200" dirty="0" smtClean="0">
                <a:solidFill>
                  <a:srgbClr val="000000"/>
                </a:solidFill>
                <a:latin typeface="Calibri"/>
                <a:cs typeface="Calibri"/>
              </a:rPr>
              <a:t>(http://</a:t>
            </a:r>
            <a:r>
              <a:rPr lang="en-US" sz="1200" dirty="0" err="1" smtClean="0">
                <a:solidFill>
                  <a:srgbClr val="000000"/>
                </a:solidFill>
                <a:latin typeface="Calibri"/>
                <a:cs typeface="Calibri"/>
              </a:rPr>
              <a:t>danadeclaration.org</a:t>
            </a:r>
            <a:r>
              <a:rPr lang="en-US" sz="1200" dirty="0" smtClean="0">
                <a:solidFill>
                  <a:srgbClr val="000000"/>
                </a:solidFill>
                <a:latin typeface="Calibri"/>
                <a:cs typeface="Calibri"/>
              </a:rPr>
              <a:t>/</a:t>
            </a:r>
            <a:r>
              <a:rPr lang="en-US" sz="1200" dirty="0" err="1" smtClean="0">
                <a:solidFill>
                  <a:srgbClr val="000000"/>
                </a:solidFill>
                <a:latin typeface="Calibri"/>
                <a:cs typeface="Calibri"/>
              </a:rPr>
              <a:t>main_declaration.html</a:t>
            </a:r>
            <a:r>
              <a:rPr lang="en-US" sz="1200" dirty="0" smtClean="0">
                <a:solidFill>
                  <a:srgbClr val="000000"/>
                </a:solidFill>
                <a:latin typeface="Calibri"/>
                <a:cs typeface="Calibri"/>
              </a:rPr>
              <a:t>) </a:t>
            </a:r>
          </a:p>
          <a:p>
            <a:r>
              <a:rPr lang="en-US" sz="1200" baseline="0" dirty="0" smtClean="0">
                <a:solidFill>
                  <a:srgbClr val="000000"/>
                </a:solidFill>
                <a:latin typeface="Calibri"/>
                <a:cs typeface="Calibri"/>
              </a:rPr>
              <a:t>, to the Hohhot Declaration in 2008, and many other declarations from pastoralist gatherings in 2005 </a:t>
            </a:r>
            <a:r>
              <a:rPr lang="mr-IN" sz="1200" baseline="0" dirty="0" smtClean="0">
                <a:solidFill>
                  <a:srgbClr val="000000"/>
                </a:solidFill>
                <a:latin typeface="Calibri"/>
                <a:cs typeface="Calibri"/>
              </a:rPr>
              <a:t>–</a:t>
            </a:r>
            <a:r>
              <a:rPr lang="en-US" sz="1200" baseline="0" dirty="0" smtClean="0">
                <a:solidFill>
                  <a:srgbClr val="000000"/>
                </a:solidFill>
                <a:latin typeface="Calibri"/>
                <a:cs typeface="Calibri"/>
              </a:rPr>
              <a:t> 2015. </a:t>
            </a:r>
          </a:p>
          <a:p>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0000"/>
                </a:solidFill>
                <a:effectLst/>
                <a:latin typeface="Calibri"/>
                <a:ea typeface="+mn-ea"/>
                <a:cs typeface="Calibri"/>
              </a:rPr>
              <a:t>In 2016, we organized </a:t>
            </a:r>
            <a:r>
              <a:rPr lang="en-US" sz="1200" b="0" kern="1200" baseline="0" dirty="0" smtClean="0">
                <a:solidFill>
                  <a:srgbClr val="000000"/>
                </a:solidFill>
                <a:effectLst/>
                <a:latin typeface="Calibri"/>
                <a:ea typeface="+mn-ea"/>
                <a:cs typeface="Calibri"/>
              </a:rPr>
              <a:t>an IYRP </a:t>
            </a:r>
            <a:r>
              <a:rPr lang="en-US" sz="1200" b="0" kern="1200" dirty="0" smtClean="0">
                <a:solidFill>
                  <a:srgbClr val="000000"/>
                </a:solidFill>
                <a:effectLst/>
                <a:latin typeface="Calibri"/>
                <a:ea typeface="+mn-ea"/>
                <a:cs typeface="Calibri"/>
              </a:rPr>
              <a:t>Event at CBD COP 13, on 14</a:t>
            </a:r>
            <a:r>
              <a:rPr lang="en-US" sz="1200" b="0" kern="1200" baseline="30000" dirty="0" smtClean="0">
                <a:solidFill>
                  <a:srgbClr val="000000"/>
                </a:solidFill>
                <a:effectLst/>
                <a:latin typeface="Calibri"/>
                <a:ea typeface="+mn-ea"/>
                <a:cs typeface="Calibri"/>
              </a:rPr>
              <a:t>th</a:t>
            </a:r>
            <a:r>
              <a:rPr lang="en-US" sz="1200" b="0" kern="1200" dirty="0" smtClean="0">
                <a:solidFill>
                  <a:srgbClr val="000000"/>
                </a:solidFill>
                <a:effectLst/>
                <a:latin typeface="Calibri"/>
                <a:ea typeface="+mn-ea"/>
                <a:cs typeface="Calibri"/>
              </a:rPr>
              <a:t> December 2016 in Cancun, Mexico. [ "World´s Grasslands and Rangelands at Risk: the Role of Pastoralists and Livestock to Conserve Global Biodiversity”]  which resulted in a short declaration that you can find on the</a:t>
            </a:r>
            <a:r>
              <a:rPr lang="en-US" sz="1200" b="0" kern="1200" baseline="0" dirty="0" smtClean="0">
                <a:solidFill>
                  <a:srgbClr val="000000"/>
                </a:solidFill>
                <a:effectLst/>
                <a:latin typeface="Calibri"/>
                <a:ea typeface="+mn-ea"/>
                <a:cs typeface="Calibri"/>
              </a:rPr>
              <a:t> IYRP website</a:t>
            </a:r>
            <a:r>
              <a:rPr lang="en-US" sz="1200" b="0" kern="1200" dirty="0" smtClean="0">
                <a:solidFill>
                  <a:srgbClr val="000000"/>
                </a:solidFill>
                <a:effectLst/>
                <a:latin typeface="Calibri"/>
                <a:ea typeface="+mn-ea"/>
                <a:cs typeface="Calibri"/>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rgbClr val="000000"/>
              </a:solidFill>
              <a:effectLst/>
              <a:latin typeface="Calibri"/>
              <a:ea typeface="+mn-ea"/>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And this week, we are hopeful that the WCC will consider a resolution to support IYRP.</a:t>
            </a:r>
            <a:endParaRPr lang="en-US" sz="1200" b="0" kern="1200" dirty="0" smtClean="0">
              <a:solidFill>
                <a:srgbClr val="000000"/>
              </a:solidFill>
              <a:effectLst/>
              <a:latin typeface="Calibri"/>
              <a:ea typeface="+mn-ea"/>
              <a:cs typeface="Calibri"/>
            </a:endParaRPr>
          </a:p>
          <a:p>
            <a:endParaRPr lang="en-US" sz="1200" baseline="0" dirty="0" smtClean="0">
              <a:solidFill>
                <a:srgbClr val="000000"/>
              </a:solidFill>
              <a:latin typeface="Calibri"/>
              <a:cs typeface="Calibri"/>
            </a:endParaRPr>
          </a:p>
          <a:p>
            <a:r>
              <a:rPr lang="en-US" sz="1200" baseline="0" dirty="0" smtClean="0">
                <a:solidFill>
                  <a:srgbClr val="000000"/>
                </a:solidFill>
                <a:latin typeface="Calibri"/>
                <a:cs typeface="Calibri"/>
              </a:rPr>
              <a:t>UNEA resolutions provided the first foray into the UN system. Governments moved it to the FAO process and Government of Mongolia has moved it forward ever since.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We are now expecting the 76</a:t>
            </a:r>
            <a:r>
              <a:rPr lang="en-US" sz="1200" baseline="30000" dirty="0" smtClean="0">
                <a:solidFill>
                  <a:srgbClr val="000000"/>
                </a:solidFill>
                <a:latin typeface="Calibri"/>
                <a:cs typeface="Calibri"/>
              </a:rPr>
              <a:t>th</a:t>
            </a:r>
            <a:r>
              <a:rPr lang="en-US" sz="1200" baseline="0" dirty="0" smtClean="0">
                <a:solidFill>
                  <a:srgbClr val="000000"/>
                </a:solidFill>
                <a:latin typeface="Calibri"/>
                <a:cs typeface="Calibri"/>
              </a:rPr>
              <a:t> UNGA to consider it and endorse it before the end of this year.  At least 36 governments plus the EU and IGAD formally support it by now.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IYRP </a:t>
            </a:r>
            <a:r>
              <a:rPr lang="mr-IN" sz="1200" baseline="0" dirty="0" smtClean="0">
                <a:solidFill>
                  <a:srgbClr val="000000"/>
                </a:solidFill>
                <a:latin typeface="Calibri"/>
                <a:cs typeface="Calibri"/>
              </a:rPr>
              <a:t>–</a:t>
            </a:r>
            <a:r>
              <a:rPr lang="en-US" sz="1200" baseline="0" dirty="0" smtClean="0">
                <a:solidFill>
                  <a:srgbClr val="000000"/>
                </a:solidFill>
                <a:latin typeface="Calibri"/>
                <a:cs typeface="Calibri"/>
              </a:rPr>
              <a:t> ISG  is an open coalition of 300+ organizations worldwide, including WWF International, that support the Government of Mongolia’s proposal. </a:t>
            </a:r>
            <a:r>
              <a:rPr lang="mr-IN" sz="1200" baseline="0" dirty="0" smtClean="0">
                <a:solidFill>
                  <a:srgbClr val="000000"/>
                </a:solidFill>
                <a:latin typeface="Calibri"/>
                <a:cs typeface="Calibri"/>
              </a:rPr>
              <a:t>–</a:t>
            </a:r>
            <a:r>
              <a:rPr lang="en-US" sz="1200" baseline="0" dirty="0" smtClean="0">
                <a:solidFill>
                  <a:srgbClr val="000000"/>
                </a:solidFill>
                <a:latin typeface="Calibri"/>
                <a:cs typeface="Calibri"/>
              </a:rPr>
              <a:t> I invite you to become members</a:t>
            </a:r>
          </a:p>
        </p:txBody>
      </p:sp>
      <p:sp>
        <p:nvSpPr>
          <p:cNvPr id="4" name="Slide Number Placeholder 3"/>
          <p:cNvSpPr>
            <a:spLocks noGrp="1"/>
          </p:cNvSpPr>
          <p:nvPr>
            <p:ph type="sldNum" sz="quarter" idx="10"/>
          </p:nvPr>
        </p:nvSpPr>
        <p:spPr/>
        <p:txBody>
          <a:bodyPr/>
          <a:lstStyle/>
          <a:p>
            <a:fld id="{2955C5D5-E4C3-F143-9FA8-FE925AF523CF}" type="slidenum">
              <a:rPr lang="en-US" smtClean="0"/>
              <a:t>6</a:t>
            </a:fld>
            <a:endParaRPr lang="en-US"/>
          </a:p>
        </p:txBody>
      </p:sp>
    </p:spTree>
    <p:extLst>
      <p:ext uri="{BB962C8B-B14F-4D97-AF65-F5344CB8AC3E}">
        <p14:creationId xmlns:p14="http://schemas.microsoft.com/office/powerpoint/2010/main" val="416001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a:cs typeface="Calibri"/>
              </a:rPr>
              <a:t>IYRP has two work streams: raising awareness and filling</a:t>
            </a:r>
            <a:r>
              <a:rPr lang="en-US" sz="1200" baseline="0" dirty="0" smtClean="0">
                <a:solidFill>
                  <a:srgbClr val="000000"/>
                </a:solidFill>
                <a:latin typeface="Calibri"/>
                <a:cs typeface="Calibri"/>
              </a:rPr>
              <a:t> knowledge gaps</a:t>
            </a:r>
          </a:p>
          <a:p>
            <a:r>
              <a:rPr lang="en-US" sz="1200" baseline="0" dirty="0" smtClean="0">
                <a:solidFill>
                  <a:srgbClr val="000000"/>
                </a:solidFill>
                <a:latin typeface="Calibri"/>
                <a:cs typeface="Calibri"/>
              </a:rPr>
              <a:t>And while we aim for IYRP in 2026, a lot has already been done.</a:t>
            </a:r>
          </a:p>
          <a:p>
            <a:endParaRPr lang="en-US" sz="1200" baseline="0" dirty="0" smtClean="0">
              <a:solidFill>
                <a:srgbClr val="000000"/>
              </a:solidFill>
              <a:latin typeface="Calibri"/>
              <a:cs typeface="Calibri"/>
            </a:endParaRPr>
          </a:p>
          <a:p>
            <a:r>
              <a:rPr lang="en-US" sz="1200" baseline="0" dirty="0" smtClean="0">
                <a:solidFill>
                  <a:srgbClr val="000000"/>
                </a:solidFill>
                <a:latin typeface="Calibri"/>
                <a:cs typeface="Calibri"/>
              </a:rPr>
              <a:t>For example, we can trace many awareness raising actions directly to the IYRP coalition: </a:t>
            </a:r>
            <a:r>
              <a:rPr lang="en-US" sz="1200" dirty="0" smtClean="0">
                <a:solidFill>
                  <a:srgbClr val="000000"/>
                </a:solidFill>
                <a:latin typeface="Calibri"/>
                <a:cs typeface="Calibri"/>
              </a:rPr>
              <a:t>I’ve already mentioned:</a:t>
            </a:r>
          </a:p>
          <a:p>
            <a:pPr marL="914400" marR="0" lvl="2" indent="0" algn="l" defTabSz="457200" rtl="0" eaLnBrk="1" fontAlgn="auto" latinLnBrk="0" hangingPunct="1">
              <a:lnSpc>
                <a:spcPct val="120000"/>
              </a:lnSpc>
              <a:spcBef>
                <a:spcPts val="0"/>
              </a:spcBef>
              <a:spcAft>
                <a:spcPts val="0"/>
              </a:spcAft>
              <a:buClrTx/>
              <a:buSzTx/>
              <a:buFontTx/>
              <a:buNone/>
              <a:tabLst/>
              <a:defRPr/>
            </a:pPr>
            <a:r>
              <a:rPr lang="en-US" sz="1200" dirty="0" smtClean="0">
                <a:solidFill>
                  <a:srgbClr val="000000"/>
                </a:solidFill>
                <a:latin typeface="Calibri"/>
                <a:cs typeface="Calibri"/>
              </a:rPr>
              <a:t>Word Clouds </a:t>
            </a:r>
            <a:endParaRPr lang="en-US" sz="1200" baseline="0" dirty="0" smtClean="0">
              <a:solidFill>
                <a:srgbClr val="000000"/>
              </a:solidFill>
              <a:latin typeface="Calibri"/>
              <a:cs typeface="Calibri"/>
            </a:endParaRPr>
          </a:p>
          <a:p>
            <a:pPr lvl="2">
              <a:lnSpc>
                <a:spcPct val="120000"/>
              </a:lnSpc>
            </a:pPr>
            <a:r>
              <a:rPr lang="en-US" sz="1200" dirty="0" smtClean="0">
                <a:solidFill>
                  <a:srgbClr val="000000"/>
                </a:solidFill>
                <a:latin typeface="Calibri"/>
                <a:cs typeface="Calibri"/>
              </a:rPr>
              <a:t>UNFSS Game Changing Idea,</a:t>
            </a:r>
            <a:r>
              <a:rPr lang="en-US" sz="1200" baseline="0" dirty="0" smtClean="0">
                <a:solidFill>
                  <a:srgbClr val="000000"/>
                </a:solidFill>
                <a:latin typeface="Calibri"/>
                <a:cs typeface="Calibri"/>
              </a:rPr>
              <a:t> </a:t>
            </a:r>
          </a:p>
          <a:p>
            <a:pPr lvl="2">
              <a:lnSpc>
                <a:spcPct val="120000"/>
              </a:lnSpc>
            </a:pPr>
            <a:r>
              <a:rPr lang="en-US" sz="1200" dirty="0" smtClean="0">
                <a:solidFill>
                  <a:srgbClr val="000000"/>
                </a:solidFill>
                <a:latin typeface="Calibri"/>
                <a:cs typeface="Calibri"/>
              </a:rPr>
              <a:t>Videos and media campaigns, such as the CELEP video you just saw</a:t>
            </a:r>
          </a:p>
          <a:p>
            <a:pPr marL="914400" marR="0" lvl="2" indent="0" algn="l" defTabSz="457200" rtl="0" eaLnBrk="1" fontAlgn="auto" latinLnBrk="0" hangingPunct="1">
              <a:lnSpc>
                <a:spcPct val="120000"/>
              </a:lnSpc>
              <a:spcBef>
                <a:spcPts val="0"/>
              </a:spcBef>
              <a:spcAft>
                <a:spcPts val="0"/>
              </a:spcAft>
              <a:buClrTx/>
              <a:buSzTx/>
              <a:buFontTx/>
              <a:buNone/>
              <a:tabLst/>
              <a:defRPr/>
            </a:pPr>
            <a:endParaRPr lang="en-US" sz="1200" dirty="0" smtClean="0">
              <a:solidFill>
                <a:srgbClr val="000000"/>
              </a:solidFill>
              <a:latin typeface="Calibri"/>
              <a:cs typeface="Calibri"/>
            </a:endParaRPr>
          </a:p>
          <a:p>
            <a:pPr marL="914400" marR="0" lvl="2" indent="0" algn="l" defTabSz="457200" rtl="0" eaLnBrk="1" fontAlgn="auto" latinLnBrk="0" hangingPunct="1">
              <a:lnSpc>
                <a:spcPct val="120000"/>
              </a:lnSpc>
              <a:spcBef>
                <a:spcPts val="0"/>
              </a:spcBef>
              <a:spcAft>
                <a:spcPts val="0"/>
              </a:spcAft>
              <a:buClrTx/>
              <a:buSzTx/>
              <a:buFontTx/>
              <a:buNone/>
              <a:tabLst/>
              <a:defRPr/>
            </a:pPr>
            <a:r>
              <a:rPr lang="en-US" sz="1200" dirty="0" smtClean="0">
                <a:solidFill>
                  <a:srgbClr val="000000"/>
                </a:solidFill>
                <a:latin typeface="Calibri"/>
                <a:cs typeface="Calibri"/>
              </a:rPr>
              <a:t>But</a:t>
            </a:r>
            <a:r>
              <a:rPr lang="en-US" sz="1200" baseline="0" dirty="0" smtClean="0">
                <a:solidFill>
                  <a:srgbClr val="000000"/>
                </a:solidFill>
                <a:latin typeface="Calibri"/>
                <a:cs typeface="Calibri"/>
              </a:rPr>
              <a:t> also : </a:t>
            </a:r>
          </a:p>
          <a:p>
            <a:pPr marL="914400" marR="0" lvl="2" indent="0" algn="l" defTabSz="457200" rtl="0" eaLnBrk="1" fontAlgn="auto" latinLnBrk="0" hangingPunct="1">
              <a:lnSpc>
                <a:spcPct val="120000"/>
              </a:lnSpc>
              <a:spcBef>
                <a:spcPts val="0"/>
              </a:spcBef>
              <a:spcAft>
                <a:spcPts val="0"/>
              </a:spcAft>
              <a:buClrTx/>
              <a:buSzTx/>
              <a:buFontTx/>
              <a:buNone/>
              <a:tabLst/>
              <a:defRPr/>
            </a:pPr>
            <a:r>
              <a:rPr lang="en-US" sz="1200" baseline="0" dirty="0" smtClean="0">
                <a:solidFill>
                  <a:srgbClr val="000000"/>
                </a:solidFill>
                <a:latin typeface="Calibri"/>
                <a:cs typeface="Calibri"/>
              </a:rPr>
              <a:t>Revival of activism in South Asia</a:t>
            </a:r>
            <a:endParaRPr lang="en-US" sz="1200" dirty="0" smtClean="0">
              <a:solidFill>
                <a:srgbClr val="000000"/>
              </a:solidFill>
              <a:latin typeface="Calibri"/>
              <a:cs typeface="Calibri"/>
            </a:endParaRPr>
          </a:p>
          <a:p>
            <a:pPr lvl="2">
              <a:lnSpc>
                <a:spcPct val="120000"/>
              </a:lnSpc>
            </a:pPr>
            <a:r>
              <a:rPr lang="en-US" sz="1200" dirty="0" smtClean="0">
                <a:solidFill>
                  <a:srgbClr val="000000"/>
                </a:solidFill>
                <a:latin typeface="Calibri"/>
                <a:cs typeface="Calibri"/>
              </a:rPr>
              <a:t>Just this year, Mongolia’s Annual</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Pastoralist Award has been extended to all of Central Asia.</a:t>
            </a:r>
          </a:p>
          <a:p>
            <a:pPr marL="914400" marR="0" lvl="2" indent="0" algn="l" defTabSz="457200" rtl="0" eaLnBrk="1" fontAlgn="auto" latinLnBrk="0" hangingPunct="1">
              <a:lnSpc>
                <a:spcPct val="120000"/>
              </a:lnSpc>
              <a:spcBef>
                <a:spcPts val="0"/>
              </a:spcBef>
              <a:spcAft>
                <a:spcPts val="0"/>
              </a:spcAft>
              <a:buClrTx/>
              <a:buSzTx/>
              <a:buFontTx/>
              <a:buNone/>
              <a:tabLst/>
              <a:defRPr/>
            </a:pPr>
            <a:r>
              <a:rPr lang="en-US" sz="1200" dirty="0" smtClean="0">
                <a:solidFill>
                  <a:srgbClr val="000000"/>
                </a:solidFill>
                <a:latin typeface="Calibri"/>
                <a:cs typeface="Calibri"/>
              </a:rPr>
              <a:t>A comprehensive</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East Africa policy review by the IYRP</a:t>
            </a:r>
            <a:r>
              <a:rPr lang="en-US" sz="1200" baseline="0" dirty="0" smtClean="0">
                <a:solidFill>
                  <a:srgbClr val="000000"/>
                </a:solidFill>
                <a:latin typeface="Calibri"/>
                <a:cs typeface="Calibri"/>
              </a:rPr>
              <a:t> Regional Support Group</a:t>
            </a:r>
          </a:p>
          <a:p>
            <a:pPr marL="914400" marR="0" lvl="2" indent="0" algn="l" defTabSz="457200" rtl="0" eaLnBrk="1" fontAlgn="auto" latinLnBrk="0" hangingPunct="1">
              <a:lnSpc>
                <a:spcPct val="120000"/>
              </a:lnSpc>
              <a:spcBef>
                <a:spcPts val="0"/>
              </a:spcBef>
              <a:spcAft>
                <a:spcPts val="0"/>
              </a:spcAft>
              <a:buClrTx/>
              <a:buSzTx/>
              <a:buFontTx/>
              <a:buNone/>
              <a:tabLst/>
              <a:defRPr/>
            </a:pPr>
            <a:r>
              <a:rPr lang="en-US" sz="1200" baseline="0" dirty="0" smtClean="0">
                <a:solidFill>
                  <a:srgbClr val="000000"/>
                </a:solidFill>
                <a:latin typeface="Calibri"/>
                <a:cs typeface="Calibri"/>
              </a:rPr>
              <a:t>In late October of this year, the IGC/IRC Joint Congress has devoted two Concurrent Sessions to IYRP </a:t>
            </a:r>
            <a:r>
              <a:rPr lang="mr-IN" sz="1200" baseline="0" dirty="0" smtClean="0">
                <a:solidFill>
                  <a:srgbClr val="000000"/>
                </a:solidFill>
                <a:latin typeface="Calibri"/>
                <a:cs typeface="Calibri"/>
              </a:rPr>
              <a:t>–</a:t>
            </a:r>
            <a:r>
              <a:rPr lang="en-US" sz="1200" baseline="0" dirty="0" smtClean="0">
                <a:solidFill>
                  <a:srgbClr val="000000"/>
                </a:solidFill>
                <a:latin typeface="Calibri"/>
                <a:cs typeface="Calibri"/>
              </a:rPr>
              <a:t> which I hope you will join.</a:t>
            </a:r>
          </a:p>
          <a:p>
            <a:pPr marL="914400" marR="0" lvl="2" indent="0" algn="l" defTabSz="457200" rtl="0" eaLnBrk="1" fontAlgn="auto" latinLnBrk="0" hangingPunct="1">
              <a:lnSpc>
                <a:spcPct val="120000"/>
              </a:lnSpc>
              <a:spcBef>
                <a:spcPts val="0"/>
              </a:spcBef>
              <a:spcAft>
                <a:spcPts val="0"/>
              </a:spcAft>
              <a:buClrTx/>
              <a:buSzTx/>
              <a:buFontTx/>
              <a:buNone/>
              <a:tabLst/>
              <a:defRPr/>
            </a:pPr>
            <a:endParaRPr lang="en-US" sz="1200" dirty="0" smtClean="0">
              <a:solidFill>
                <a:srgbClr val="000000"/>
              </a:solidFill>
              <a:latin typeface="Calibri"/>
              <a:cs typeface="Calibri"/>
            </a:endParaRPr>
          </a:p>
          <a:p>
            <a:pPr lvl="2">
              <a:lnSpc>
                <a:spcPct val="120000"/>
              </a:lnSpc>
            </a:pPr>
            <a:endParaRPr lang="en-US" dirty="0" smtClean="0"/>
          </a:p>
          <a:p>
            <a:pPr lvl="2">
              <a:lnSpc>
                <a:spcPct val="120000"/>
              </a:lnSpc>
            </a:pPr>
            <a:endParaRPr lang="en-US" dirty="0" smtClean="0"/>
          </a:p>
          <a:p>
            <a:pPr lvl="2">
              <a:lnSpc>
                <a:spcPct val="120000"/>
              </a:lnSpc>
            </a:pPr>
            <a:endParaRPr lang="en-US" dirty="0" smtClean="0"/>
          </a:p>
          <a:p>
            <a:pPr marL="0" indent="0">
              <a:buFont typeface="Wingdings" charset="0"/>
              <a:buNone/>
            </a:pPr>
            <a:endParaRPr lang="en-US" baseline="0" dirty="0" smtClean="0"/>
          </a:p>
          <a:p>
            <a:pPr marL="0" indent="0">
              <a:buFont typeface="Wingdings" charset="0"/>
              <a:buNone/>
            </a:pPr>
            <a:endParaRPr lang="en-US" baseline="0" dirty="0" smtClean="0"/>
          </a:p>
        </p:txBody>
      </p:sp>
      <p:sp>
        <p:nvSpPr>
          <p:cNvPr id="4" name="Slide Number Placeholder 3"/>
          <p:cNvSpPr>
            <a:spLocks noGrp="1"/>
          </p:cNvSpPr>
          <p:nvPr>
            <p:ph type="sldNum" sz="quarter" idx="10"/>
          </p:nvPr>
        </p:nvSpPr>
        <p:spPr/>
        <p:txBody>
          <a:bodyPr/>
          <a:lstStyle/>
          <a:p>
            <a:fld id="{2955C5D5-E4C3-F143-9FA8-FE925AF523CF}" type="slidenum">
              <a:rPr lang="en-US" smtClean="0"/>
              <a:t>7</a:t>
            </a:fld>
            <a:endParaRPr lang="en-US"/>
          </a:p>
        </p:txBody>
      </p:sp>
    </p:spTree>
    <p:extLst>
      <p:ext uri="{BB962C8B-B14F-4D97-AF65-F5344CB8AC3E}">
        <p14:creationId xmlns:p14="http://schemas.microsoft.com/office/powerpoint/2010/main" val="603775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And there are plenty of knowledge gaps we need to fill.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Calibri"/>
                <a:cs typeface="Calibri"/>
              </a:rPr>
              <a:t>UNEP’s Gap Analysis in 2018 recommended a global assessment that would be based on real, new, ground-</a:t>
            </a:r>
            <a:r>
              <a:rPr lang="en-US" sz="1200" baseline="0" dirty="0" err="1" smtClean="0">
                <a:solidFill>
                  <a:srgbClr val="000000"/>
                </a:solidFill>
                <a:latin typeface="Calibri"/>
                <a:cs typeface="Calibri"/>
              </a:rPr>
              <a:t>truthed</a:t>
            </a:r>
            <a:r>
              <a:rPr lang="en-US" sz="1200" baseline="0" dirty="0" smtClean="0">
                <a:solidFill>
                  <a:srgbClr val="000000"/>
                </a:solidFill>
                <a:latin typeface="Calibri"/>
                <a:cs typeface="Calibri"/>
              </a:rPr>
              <a:t> data </a:t>
            </a:r>
            <a:r>
              <a:rPr lang="mr-IN" sz="1200" baseline="0" dirty="0" smtClean="0">
                <a:solidFill>
                  <a:srgbClr val="000000"/>
                </a:solidFill>
                <a:latin typeface="Calibri"/>
                <a:cs typeface="Calibri"/>
              </a:rPr>
              <a:t>–</a:t>
            </a:r>
            <a:r>
              <a:rPr lang="en-US" sz="1200" baseline="0" dirty="0" smtClean="0">
                <a:solidFill>
                  <a:srgbClr val="000000"/>
                </a:solidFill>
                <a:latin typeface="Calibri"/>
                <a:cs typeface="Calibri"/>
              </a:rPr>
              <a:t> not just assessments of assessments. The UNEA 4 resolution L17 called for regional assessments to be funded and supported. Regional assessments if coordinated and using standardized methodology can lead to a global outlook.  Can we work together to get the substantial increase in funding necessary to help governments do these assessments in a fully participatory way?</a:t>
            </a:r>
          </a:p>
          <a:p>
            <a:endParaRPr lang="en-US" sz="1200" baseline="0" dirty="0" smtClean="0">
              <a:solidFill>
                <a:srgbClr val="000000"/>
              </a:solidFill>
              <a:latin typeface="Calibri"/>
              <a:cs typeface="Calibri"/>
            </a:endParaRPr>
          </a:p>
          <a:p>
            <a:r>
              <a:rPr lang="en-US" sz="1200" baseline="0" dirty="0" smtClean="0">
                <a:solidFill>
                  <a:srgbClr val="000000"/>
                </a:solidFill>
                <a:latin typeface="Calibri"/>
                <a:cs typeface="Calibri"/>
              </a:rPr>
              <a:t>We very much welcome the Rangeland Atlas that ILRI and Partners have prepared, with a preliminary result that 54% of the earth’s land surface is rangeland. We know this is an under-estimate and more work is needed to improve this. Governments also need to accept and own this data. The IYRP ISG is ready to work with you to do so over the next few years and to launch a definitive and authoritative Atlas in 2026 together. </a:t>
            </a:r>
          </a:p>
          <a:p>
            <a:endParaRPr lang="en-US" sz="1200" baseline="0" dirty="0" smtClean="0">
              <a:solidFill>
                <a:srgbClr val="000000"/>
              </a:solidFill>
              <a:latin typeface="Calibri"/>
              <a:cs typeface="Calibri"/>
            </a:endParaRPr>
          </a:p>
          <a:p>
            <a:r>
              <a:rPr lang="en-US" sz="1200" baseline="0" dirty="0" smtClean="0">
                <a:solidFill>
                  <a:srgbClr val="000000"/>
                </a:solidFill>
                <a:latin typeface="Calibri"/>
                <a:cs typeface="Calibri"/>
              </a:rPr>
              <a:t>In addition, the League for Pastoral Peoples has launched an Interactive </a:t>
            </a:r>
            <a:r>
              <a:rPr lang="en-US" sz="1200" dirty="0" smtClean="0">
                <a:solidFill>
                  <a:srgbClr val="000000"/>
                </a:solidFill>
                <a:latin typeface="Calibri"/>
                <a:cs typeface="Calibri"/>
              </a:rPr>
              <a:t>Pastoralist Mapping project, which is to be expanded globally through IYRP collaboration</a:t>
            </a:r>
          </a:p>
          <a:p>
            <a:endParaRPr lang="en-US" sz="1200" baseline="0" dirty="0" smtClean="0">
              <a:solidFill>
                <a:srgbClr val="000000"/>
              </a:solidFill>
              <a:latin typeface="Calibri"/>
              <a:cs typeface="Calibri"/>
            </a:endParaRPr>
          </a:p>
          <a:p>
            <a:r>
              <a:rPr lang="en-US" sz="1200" baseline="0" dirty="0" smtClean="0">
                <a:solidFill>
                  <a:srgbClr val="000000"/>
                </a:solidFill>
                <a:latin typeface="Calibri"/>
                <a:cs typeface="Calibri"/>
              </a:rPr>
              <a:t>And ILRI and UNEP have reported to UNEA that they will establish a global data base on rangeland use and change, including conversions and restorations</a:t>
            </a:r>
          </a:p>
          <a:p>
            <a:pPr marL="0" marR="0" indent="0" algn="l" defTabSz="457200" rtl="0" eaLnBrk="1" fontAlgn="auto" latinLnBrk="0" hangingPunct="1">
              <a:lnSpc>
                <a:spcPct val="100000"/>
              </a:lnSpc>
              <a:spcBef>
                <a:spcPts val="0"/>
              </a:spcBef>
              <a:spcAft>
                <a:spcPts val="0"/>
              </a:spcAft>
              <a:buClrTx/>
              <a:buSzTx/>
              <a:buFont typeface="Wingdings" charset="0"/>
              <a:buNone/>
              <a:tabLst/>
              <a:defRPr/>
            </a:pPr>
            <a:endParaRPr lang="en-US" sz="1200" baseline="0"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 typeface="Wingdings" charset="0"/>
              <a:buNone/>
              <a:tabLst/>
              <a:defRPr/>
            </a:pPr>
            <a:r>
              <a:rPr lang="en-US" sz="1200" baseline="0" dirty="0" smtClean="0">
                <a:solidFill>
                  <a:srgbClr val="000000"/>
                </a:solidFill>
                <a:latin typeface="Calibri"/>
                <a:cs typeface="Calibri"/>
              </a:rPr>
              <a:t>We need many more of such activities so that IYRP 2026 has the full impact we all hope for.</a:t>
            </a:r>
          </a:p>
          <a:p>
            <a:endParaRPr lang="en-US" dirty="0"/>
          </a:p>
        </p:txBody>
      </p:sp>
      <p:sp>
        <p:nvSpPr>
          <p:cNvPr id="4" name="Slide Number Placeholder 3"/>
          <p:cNvSpPr>
            <a:spLocks noGrp="1"/>
          </p:cNvSpPr>
          <p:nvPr>
            <p:ph type="sldNum" sz="quarter" idx="10"/>
          </p:nvPr>
        </p:nvSpPr>
        <p:spPr/>
        <p:txBody>
          <a:bodyPr/>
          <a:lstStyle/>
          <a:p>
            <a:fld id="{2955C5D5-E4C3-F143-9FA8-FE925AF523CF}" type="slidenum">
              <a:rPr lang="en-US" smtClean="0"/>
              <a:t>8</a:t>
            </a:fld>
            <a:endParaRPr lang="en-US"/>
          </a:p>
        </p:txBody>
      </p:sp>
    </p:spTree>
    <p:extLst>
      <p:ext uri="{BB962C8B-B14F-4D97-AF65-F5344CB8AC3E}">
        <p14:creationId xmlns:p14="http://schemas.microsoft.com/office/powerpoint/2010/main" val="154572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US" sz="1200" dirty="0" smtClean="0">
                <a:solidFill>
                  <a:srgbClr val="000000"/>
                </a:solidFill>
                <a:latin typeface="Calibri"/>
                <a:cs typeface="Calibri"/>
              </a:rPr>
              <a:t>Pastoralists and conservationists have had a fraught relationship historically (and it continues to today), but they have a lot more in common than</a:t>
            </a:r>
            <a:r>
              <a:rPr lang="en-US" sz="1200" baseline="0" dirty="0" smtClean="0">
                <a:solidFill>
                  <a:srgbClr val="000000"/>
                </a:solidFill>
                <a:latin typeface="Calibri"/>
                <a:cs typeface="Calibri"/>
              </a:rPr>
              <a:t> they think</a:t>
            </a:r>
            <a:r>
              <a:rPr lang="en-US" sz="1200" dirty="0" smtClean="0">
                <a:solidFill>
                  <a:srgbClr val="000000"/>
                </a:solidFill>
                <a:latin typeface="Calibri"/>
                <a:cs typeface="Calibri"/>
              </a:rPr>
              <a:t>. </a:t>
            </a:r>
          </a:p>
          <a:p>
            <a:pPr lvl="1">
              <a:lnSpc>
                <a:spcPct val="130000"/>
              </a:lnSpc>
            </a:pPr>
            <a:r>
              <a:rPr lang="en-US" sz="1200" dirty="0" smtClean="0">
                <a:solidFill>
                  <a:srgbClr val="000000"/>
                </a:solidFill>
                <a:latin typeface="Calibri"/>
                <a:cs typeface="Calibri"/>
              </a:rPr>
              <a:t>We need to continue to break down the barriers of myths and misunderstanding and help bring the two communities together.</a:t>
            </a:r>
          </a:p>
          <a:p>
            <a:pPr lvl="1">
              <a:lnSpc>
                <a:spcPct val="130000"/>
              </a:lnSpc>
            </a:pPr>
            <a:r>
              <a:rPr lang="en-US" sz="1200" dirty="0" smtClean="0">
                <a:solidFill>
                  <a:srgbClr val="000000"/>
                </a:solidFill>
                <a:latin typeface="Calibri"/>
                <a:cs typeface="Calibri"/>
              </a:rPr>
              <a:t>The IYRP 2026 gives the opportunity for better understanding, integration and multi-disciplinary and multi-stakeholder collaboration to fill knowledge gaps. Please join us. </a:t>
            </a:r>
          </a:p>
          <a:p>
            <a:pPr>
              <a:lnSpc>
                <a:spcPct val="130000"/>
              </a:lnSpc>
            </a:pPr>
            <a:endParaRPr lang="en-US" sz="1200" dirty="0" smtClean="0">
              <a:solidFill>
                <a:srgbClr val="000000"/>
              </a:solidFill>
              <a:latin typeface="Calibri"/>
              <a:cs typeface="Calibri"/>
            </a:endParaRPr>
          </a:p>
          <a:p>
            <a:pPr>
              <a:lnSpc>
                <a:spcPct val="130000"/>
              </a:lnSpc>
            </a:pPr>
            <a:r>
              <a:rPr lang="en-US" sz="1200" dirty="0" smtClean="0">
                <a:solidFill>
                  <a:srgbClr val="000000"/>
                </a:solidFill>
                <a:latin typeface="Calibri"/>
                <a:cs typeface="Calibri"/>
              </a:rPr>
              <a:t>I encourage you to support the Game Changer Idea : lets re-wild rangelands and enhance mobility of livestock. Even if we</a:t>
            </a:r>
            <a:r>
              <a:rPr lang="en-US" sz="1200" baseline="0" dirty="0" smtClean="0">
                <a:solidFill>
                  <a:srgbClr val="000000"/>
                </a:solidFill>
                <a:latin typeface="Calibri"/>
                <a:cs typeface="Calibri"/>
              </a:rPr>
              <a:t> succeed in</a:t>
            </a:r>
            <a:r>
              <a:rPr lang="en-US" sz="1200" dirty="0" smtClean="0">
                <a:solidFill>
                  <a:srgbClr val="000000"/>
                </a:solidFill>
                <a:latin typeface="Calibri"/>
                <a:cs typeface="Calibri"/>
              </a:rPr>
              <a:t> integrating</a:t>
            </a:r>
            <a:r>
              <a:rPr lang="en-US" sz="1200" baseline="0" dirty="0" smtClean="0">
                <a:solidFill>
                  <a:srgbClr val="000000"/>
                </a:solidFill>
                <a:latin typeface="Calibri"/>
                <a:cs typeface="Calibri"/>
              </a:rPr>
              <a:t> this idea</a:t>
            </a:r>
            <a:r>
              <a:rPr lang="en-US" sz="1200" dirty="0" smtClean="0">
                <a:solidFill>
                  <a:srgbClr val="000000"/>
                </a:solidFill>
                <a:latin typeface="Calibri"/>
                <a:cs typeface="Calibri"/>
              </a:rPr>
              <a:t> into the UNFSS, we will still need to work together to raise the funds</a:t>
            </a:r>
            <a:r>
              <a:rPr lang="en-US" sz="1200" baseline="0" dirty="0" smtClean="0">
                <a:solidFill>
                  <a:srgbClr val="000000"/>
                </a:solidFill>
                <a:latin typeface="Calibri"/>
                <a:cs typeface="Calibri"/>
              </a:rPr>
              <a:t> and resources needed to implement it. </a:t>
            </a:r>
            <a:endParaRPr lang="en-US" sz="1200" dirty="0" smtClean="0">
              <a:solidFill>
                <a:srgbClr val="000000"/>
              </a:solidFill>
              <a:latin typeface="Calibri"/>
              <a:cs typeface="Calibri"/>
            </a:endParaRPr>
          </a:p>
          <a:p>
            <a:pPr>
              <a:lnSpc>
                <a:spcPct val="130000"/>
              </a:lnSpc>
            </a:pPr>
            <a:endParaRPr lang="en-US" sz="1200" dirty="0" smtClean="0">
              <a:solidFill>
                <a:srgbClr val="000000"/>
              </a:solidFill>
              <a:latin typeface="Calibri"/>
              <a:cs typeface="Calibri"/>
            </a:endParaRPr>
          </a:p>
          <a:p>
            <a:pPr>
              <a:lnSpc>
                <a:spcPct val="130000"/>
              </a:lnSpc>
            </a:pPr>
            <a:r>
              <a:rPr lang="en-US" sz="1200" dirty="0" smtClean="0">
                <a:solidFill>
                  <a:srgbClr val="000000"/>
                </a:solidFill>
                <a:latin typeface="Calibri"/>
                <a:cs typeface="Calibri"/>
              </a:rPr>
              <a:t>I also</a:t>
            </a:r>
            <a:r>
              <a:rPr lang="en-US" sz="1200" baseline="0" dirty="0" smtClean="0">
                <a:solidFill>
                  <a:srgbClr val="000000"/>
                </a:solidFill>
                <a:latin typeface="Calibri"/>
                <a:cs typeface="Calibri"/>
              </a:rPr>
              <a:t> plead with you to initiate, s</a:t>
            </a:r>
            <a:r>
              <a:rPr lang="en-US" sz="1200" dirty="0" smtClean="0">
                <a:solidFill>
                  <a:srgbClr val="000000"/>
                </a:solidFill>
                <a:latin typeface="Calibri"/>
                <a:cs typeface="Calibri"/>
              </a:rPr>
              <a:t>upport and contribute to participatory regional assessments of rangelands and pastoralists and other ways to fill knowledge</a:t>
            </a:r>
            <a:r>
              <a:rPr lang="en-US" sz="1200" baseline="0" dirty="0" smtClean="0">
                <a:solidFill>
                  <a:srgbClr val="000000"/>
                </a:solidFill>
                <a:latin typeface="Calibri"/>
                <a:cs typeface="Calibri"/>
              </a:rPr>
              <a:t> gaps</a:t>
            </a:r>
            <a:r>
              <a:rPr lang="en-US" sz="1200" dirty="0" smtClean="0">
                <a:solidFill>
                  <a:srgbClr val="000000"/>
                </a:solidFill>
                <a:latin typeface="Calibri"/>
                <a:cs typeface="Calibri"/>
              </a:rPr>
              <a:t>; without real data and knowledge we cannot break the myths that surround us.</a:t>
            </a:r>
            <a:r>
              <a:rPr lang="en-US" sz="1200" baseline="0" dirty="0" smtClean="0">
                <a:solidFill>
                  <a:srgbClr val="000000"/>
                </a:solidFill>
                <a:latin typeface="Calibri"/>
                <a:cs typeface="Calibri"/>
              </a:rPr>
              <a:t> </a:t>
            </a:r>
          </a:p>
          <a:p>
            <a:pPr>
              <a:lnSpc>
                <a:spcPct val="130000"/>
              </a:lnSpc>
            </a:pPr>
            <a:endParaRPr lang="en-US" sz="1200" baseline="0" dirty="0" smtClean="0">
              <a:solidFill>
                <a:srgbClr val="000000"/>
              </a:solidFill>
              <a:latin typeface="Calibri"/>
              <a:cs typeface="Calibri"/>
            </a:endParaRPr>
          </a:p>
          <a:p>
            <a:pPr>
              <a:lnSpc>
                <a:spcPct val="130000"/>
              </a:lnSpc>
            </a:pPr>
            <a:r>
              <a:rPr lang="en-US" sz="1200" baseline="0" dirty="0" smtClean="0">
                <a:solidFill>
                  <a:srgbClr val="000000"/>
                </a:solidFill>
                <a:latin typeface="Calibri"/>
                <a:cs typeface="Calibri"/>
              </a:rPr>
              <a:t>Thank you for your attention.</a:t>
            </a:r>
            <a:endParaRPr lang="en-US" sz="1200" dirty="0" smtClean="0">
              <a:solidFill>
                <a:srgbClr val="000000"/>
              </a:solidFill>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fld id="{2955C5D5-E4C3-F143-9FA8-FE925AF523CF}" type="slidenum">
              <a:rPr lang="en-US" smtClean="0"/>
              <a:t>9</a:t>
            </a:fld>
            <a:endParaRPr lang="en-US"/>
          </a:p>
        </p:txBody>
      </p:sp>
    </p:spTree>
    <p:extLst>
      <p:ext uri="{BB962C8B-B14F-4D97-AF65-F5344CB8AC3E}">
        <p14:creationId xmlns:p14="http://schemas.microsoft.com/office/powerpoint/2010/main" val="305491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FD4BD5-B184-FD44-A7B8-671254D07103}"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68632-C21B-5844-A03A-43FA5E67F7A7}" type="slidenum">
              <a:rPr lang="en-US" smtClean="0"/>
              <a:t>‹#›</a:t>
            </a:fld>
            <a:endParaRPr lang="en-US"/>
          </a:p>
        </p:txBody>
      </p:sp>
    </p:spTree>
    <p:extLst>
      <p:ext uri="{BB962C8B-B14F-4D97-AF65-F5344CB8AC3E}">
        <p14:creationId xmlns:p14="http://schemas.microsoft.com/office/powerpoint/2010/main" val="192310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D4BD5-B184-FD44-A7B8-671254D07103}"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68632-C21B-5844-A03A-43FA5E67F7A7}" type="slidenum">
              <a:rPr lang="en-US" smtClean="0"/>
              <a:t>‹#›</a:t>
            </a:fld>
            <a:endParaRPr lang="en-US"/>
          </a:p>
        </p:txBody>
      </p:sp>
    </p:spTree>
    <p:extLst>
      <p:ext uri="{BB962C8B-B14F-4D97-AF65-F5344CB8AC3E}">
        <p14:creationId xmlns:p14="http://schemas.microsoft.com/office/powerpoint/2010/main" val="182438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D4BD5-B184-FD44-A7B8-671254D07103}"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68632-C21B-5844-A03A-43FA5E67F7A7}" type="slidenum">
              <a:rPr lang="en-US" smtClean="0"/>
              <a:t>‹#›</a:t>
            </a:fld>
            <a:endParaRPr lang="en-US"/>
          </a:p>
        </p:txBody>
      </p:sp>
    </p:spTree>
    <p:extLst>
      <p:ext uri="{BB962C8B-B14F-4D97-AF65-F5344CB8AC3E}">
        <p14:creationId xmlns:p14="http://schemas.microsoft.com/office/powerpoint/2010/main" val="226186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D4BD5-B184-FD44-A7B8-671254D07103}"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68632-C21B-5844-A03A-43FA5E67F7A7}" type="slidenum">
              <a:rPr lang="en-US" smtClean="0"/>
              <a:t>‹#›</a:t>
            </a:fld>
            <a:endParaRPr lang="en-US"/>
          </a:p>
        </p:txBody>
      </p:sp>
    </p:spTree>
    <p:extLst>
      <p:ext uri="{BB962C8B-B14F-4D97-AF65-F5344CB8AC3E}">
        <p14:creationId xmlns:p14="http://schemas.microsoft.com/office/powerpoint/2010/main" val="214840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FD4BD5-B184-FD44-A7B8-671254D07103}"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68632-C21B-5844-A03A-43FA5E67F7A7}" type="slidenum">
              <a:rPr lang="en-US" smtClean="0"/>
              <a:t>‹#›</a:t>
            </a:fld>
            <a:endParaRPr lang="en-US"/>
          </a:p>
        </p:txBody>
      </p:sp>
    </p:spTree>
    <p:extLst>
      <p:ext uri="{BB962C8B-B14F-4D97-AF65-F5344CB8AC3E}">
        <p14:creationId xmlns:p14="http://schemas.microsoft.com/office/powerpoint/2010/main" val="101141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FD4BD5-B184-FD44-A7B8-671254D07103}" type="datetimeFigureOut">
              <a:rPr lang="en-US" smtClean="0"/>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68632-C21B-5844-A03A-43FA5E67F7A7}" type="slidenum">
              <a:rPr lang="en-US" smtClean="0"/>
              <a:t>‹#›</a:t>
            </a:fld>
            <a:endParaRPr lang="en-US"/>
          </a:p>
        </p:txBody>
      </p:sp>
    </p:spTree>
    <p:extLst>
      <p:ext uri="{BB962C8B-B14F-4D97-AF65-F5344CB8AC3E}">
        <p14:creationId xmlns:p14="http://schemas.microsoft.com/office/powerpoint/2010/main" val="350021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FD4BD5-B184-FD44-A7B8-671254D07103}" type="datetimeFigureOut">
              <a:rPr lang="en-US" smtClean="0"/>
              <a:t>9/15/21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68632-C21B-5844-A03A-43FA5E67F7A7}" type="slidenum">
              <a:rPr lang="en-US" smtClean="0"/>
              <a:t>‹#›</a:t>
            </a:fld>
            <a:endParaRPr lang="en-US"/>
          </a:p>
        </p:txBody>
      </p:sp>
    </p:spTree>
    <p:extLst>
      <p:ext uri="{BB962C8B-B14F-4D97-AF65-F5344CB8AC3E}">
        <p14:creationId xmlns:p14="http://schemas.microsoft.com/office/powerpoint/2010/main" val="284839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FD4BD5-B184-FD44-A7B8-671254D07103}" type="datetimeFigureOut">
              <a:rPr lang="en-US" smtClean="0"/>
              <a:t>9/15/21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68632-C21B-5844-A03A-43FA5E67F7A7}" type="slidenum">
              <a:rPr lang="en-US" smtClean="0"/>
              <a:t>‹#›</a:t>
            </a:fld>
            <a:endParaRPr lang="en-US"/>
          </a:p>
        </p:txBody>
      </p:sp>
    </p:spTree>
    <p:extLst>
      <p:ext uri="{BB962C8B-B14F-4D97-AF65-F5344CB8AC3E}">
        <p14:creationId xmlns:p14="http://schemas.microsoft.com/office/powerpoint/2010/main" val="87615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D4BD5-B184-FD44-A7B8-671254D07103}" type="datetimeFigureOut">
              <a:rPr lang="en-US" smtClean="0"/>
              <a:t>9/15/21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68632-C21B-5844-A03A-43FA5E67F7A7}" type="slidenum">
              <a:rPr lang="en-US" smtClean="0"/>
              <a:t>‹#›</a:t>
            </a:fld>
            <a:endParaRPr lang="en-US"/>
          </a:p>
        </p:txBody>
      </p:sp>
    </p:spTree>
    <p:extLst>
      <p:ext uri="{BB962C8B-B14F-4D97-AF65-F5344CB8AC3E}">
        <p14:creationId xmlns:p14="http://schemas.microsoft.com/office/powerpoint/2010/main" val="372102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D4BD5-B184-FD44-A7B8-671254D07103}" type="datetimeFigureOut">
              <a:rPr lang="en-US" smtClean="0"/>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68632-C21B-5844-A03A-43FA5E67F7A7}" type="slidenum">
              <a:rPr lang="en-US" smtClean="0"/>
              <a:t>‹#›</a:t>
            </a:fld>
            <a:endParaRPr lang="en-US"/>
          </a:p>
        </p:txBody>
      </p:sp>
    </p:spTree>
    <p:extLst>
      <p:ext uri="{BB962C8B-B14F-4D97-AF65-F5344CB8AC3E}">
        <p14:creationId xmlns:p14="http://schemas.microsoft.com/office/powerpoint/2010/main" val="67882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D4BD5-B184-FD44-A7B8-671254D07103}" type="datetimeFigureOut">
              <a:rPr lang="en-US" smtClean="0"/>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68632-C21B-5844-A03A-43FA5E67F7A7}" type="slidenum">
              <a:rPr lang="en-US" smtClean="0"/>
              <a:t>‹#›</a:t>
            </a:fld>
            <a:endParaRPr lang="en-US"/>
          </a:p>
        </p:txBody>
      </p:sp>
    </p:spTree>
    <p:extLst>
      <p:ext uri="{BB962C8B-B14F-4D97-AF65-F5344CB8AC3E}">
        <p14:creationId xmlns:p14="http://schemas.microsoft.com/office/powerpoint/2010/main" val="32453327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BD5-B184-FD44-A7B8-671254D07103}" type="datetimeFigureOut">
              <a:rPr lang="en-US" smtClean="0"/>
              <a:t>9/15/21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68632-C21B-5844-A03A-43FA5E67F7A7}" type="slidenum">
              <a:rPr lang="en-US" smtClean="0"/>
              <a:t>‹#›</a:t>
            </a:fld>
            <a:endParaRPr lang="en-US"/>
          </a:p>
        </p:txBody>
      </p:sp>
    </p:spTree>
    <p:extLst>
      <p:ext uri="{BB962C8B-B14F-4D97-AF65-F5344CB8AC3E}">
        <p14:creationId xmlns:p14="http://schemas.microsoft.com/office/powerpoint/2010/main" val="74493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email">
            <a:extLst>
              <a:ext uri="{28A0092B-C50C-407E-A947-70E740481C1C}">
                <a14:useLocalDpi xmlns:a14="http://schemas.microsoft.com/office/drawing/2010/main"/>
              </a:ext>
            </a:extLst>
          </a:blip>
          <a:srcRect l="-2530" r="-2530"/>
          <a:stretch>
            <a:fillRect/>
          </a:stretch>
        </p:blipFill>
        <p:spPr>
          <a:xfrm>
            <a:off x="-334343" y="0"/>
            <a:ext cx="9663673" cy="6235559"/>
          </a:xfrm>
        </p:spPr>
      </p:pic>
      <p:sp>
        <p:nvSpPr>
          <p:cNvPr id="5" name="Content Placeholder 2"/>
          <p:cNvSpPr txBox="1">
            <a:spLocks/>
          </p:cNvSpPr>
          <p:nvPr/>
        </p:nvSpPr>
        <p:spPr>
          <a:xfrm>
            <a:off x="457200" y="1600200"/>
            <a:ext cx="8656068"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7" name="Rechteck 1"/>
          <p:cNvSpPr/>
          <p:nvPr/>
        </p:nvSpPr>
        <p:spPr>
          <a:xfrm>
            <a:off x="78405" y="124209"/>
            <a:ext cx="4199750" cy="226618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GB" sz="1600" b="1" dirty="0" smtClean="0">
              <a:solidFill>
                <a:schemeClr val="bg1"/>
              </a:solidFill>
              <a:effectLst/>
              <a:latin typeface="WWF"/>
              <a:ea typeface="Cambria"/>
              <a:cs typeface="Arial"/>
            </a:endParaRPr>
          </a:p>
          <a:p>
            <a:pPr marL="0" marR="0" algn="ctr">
              <a:lnSpc>
                <a:spcPct val="115000"/>
              </a:lnSpc>
              <a:spcBef>
                <a:spcPts val="0"/>
              </a:spcBef>
              <a:spcAft>
                <a:spcPts val="0"/>
              </a:spcAft>
            </a:pPr>
            <a:r>
              <a:rPr lang="en-GB" sz="1600" b="1" dirty="0" smtClean="0">
                <a:solidFill>
                  <a:schemeClr val="bg1"/>
                </a:solidFill>
                <a:effectLst/>
                <a:latin typeface="WWF"/>
                <a:ea typeface="Cambria"/>
                <a:cs typeface="Arial"/>
              </a:rPr>
              <a:t>Global </a:t>
            </a:r>
            <a:r>
              <a:rPr lang="en-GB" sz="1600" b="1" dirty="0">
                <a:solidFill>
                  <a:schemeClr val="bg1"/>
                </a:solidFill>
                <a:effectLst/>
                <a:latin typeface="WWF"/>
                <a:ea typeface="Cambria"/>
                <a:cs typeface="Arial"/>
              </a:rPr>
              <a:t>Grasslands &amp; Savannahs Dialogue Platform</a:t>
            </a:r>
            <a:endParaRPr lang="en-US" sz="1600" dirty="0">
              <a:solidFill>
                <a:schemeClr val="bg1"/>
              </a:solidFill>
              <a:effectLst/>
              <a:ea typeface="Cambria"/>
              <a:cs typeface="Times New Roman"/>
            </a:endParaRPr>
          </a:p>
          <a:p>
            <a:pPr marL="0" marR="0" algn="ctr">
              <a:lnSpc>
                <a:spcPct val="115000"/>
              </a:lnSpc>
              <a:spcBef>
                <a:spcPts val="0"/>
              </a:spcBef>
              <a:spcAft>
                <a:spcPts val="0"/>
              </a:spcAft>
            </a:pPr>
            <a:r>
              <a:rPr lang="en-GB" sz="1600" b="1" dirty="0">
                <a:solidFill>
                  <a:schemeClr val="bg1"/>
                </a:solidFill>
                <a:effectLst/>
                <a:latin typeface="WWF"/>
                <a:ea typeface="Cambria"/>
                <a:cs typeface="Arial"/>
              </a:rPr>
              <a:t>Pastoralism – Challenges and opportunities </a:t>
            </a:r>
            <a:endParaRPr lang="en-US" sz="1600" dirty="0">
              <a:solidFill>
                <a:schemeClr val="bg1"/>
              </a:solidFill>
              <a:effectLst/>
              <a:ea typeface="Cambria"/>
              <a:cs typeface="Times New Roman"/>
            </a:endParaRPr>
          </a:p>
          <a:p>
            <a:pPr marL="0" marR="0" algn="ctr">
              <a:lnSpc>
                <a:spcPct val="115000"/>
              </a:lnSpc>
              <a:spcBef>
                <a:spcPts val="0"/>
              </a:spcBef>
              <a:spcAft>
                <a:spcPts val="0"/>
              </a:spcAft>
            </a:pPr>
            <a:r>
              <a:rPr lang="en-GB" sz="1600" b="1" dirty="0">
                <a:solidFill>
                  <a:schemeClr val="bg1"/>
                </a:solidFill>
                <a:effectLst/>
                <a:latin typeface="WWF"/>
                <a:ea typeface="Cambria"/>
                <a:cs typeface="Arial"/>
              </a:rPr>
              <a:t>for biodiversity, climate and </a:t>
            </a:r>
            <a:r>
              <a:rPr lang="en-GB" sz="1600" b="1" dirty="0" smtClean="0">
                <a:solidFill>
                  <a:schemeClr val="bg1"/>
                </a:solidFill>
                <a:effectLst/>
                <a:latin typeface="WWF"/>
                <a:ea typeface="Cambria"/>
                <a:cs typeface="Arial"/>
              </a:rPr>
              <a:t>people</a:t>
            </a:r>
          </a:p>
          <a:p>
            <a:pPr marL="0" marR="0" algn="ctr">
              <a:lnSpc>
                <a:spcPct val="115000"/>
              </a:lnSpc>
              <a:spcBef>
                <a:spcPts val="0"/>
              </a:spcBef>
              <a:spcAft>
                <a:spcPts val="0"/>
              </a:spcAft>
            </a:pPr>
            <a:endParaRPr lang="en-GB" sz="1600" b="1" dirty="0">
              <a:solidFill>
                <a:schemeClr val="bg1"/>
              </a:solidFill>
              <a:latin typeface="WWF"/>
              <a:ea typeface="Cambria"/>
              <a:cs typeface="Arial"/>
            </a:endParaRPr>
          </a:p>
          <a:p>
            <a:pPr marL="0" marR="0" algn="ctr">
              <a:lnSpc>
                <a:spcPct val="115000"/>
              </a:lnSpc>
              <a:spcBef>
                <a:spcPts val="0"/>
              </a:spcBef>
              <a:spcAft>
                <a:spcPts val="0"/>
              </a:spcAft>
            </a:pPr>
            <a:r>
              <a:rPr lang="en-GB" sz="1600" b="1" dirty="0" smtClean="0">
                <a:solidFill>
                  <a:schemeClr val="bg1"/>
                </a:solidFill>
                <a:effectLst/>
                <a:latin typeface="WWF"/>
                <a:ea typeface="Cambria"/>
                <a:cs typeface="Arial"/>
              </a:rPr>
              <a:t>7 September 2021</a:t>
            </a:r>
            <a:endParaRPr lang="en-US" sz="1600" dirty="0">
              <a:solidFill>
                <a:schemeClr val="bg1"/>
              </a:solidFill>
              <a:effectLst/>
              <a:ea typeface="Cambria"/>
              <a:cs typeface="Times New Roman"/>
            </a:endParaRPr>
          </a:p>
          <a:p>
            <a:pPr marL="0" marR="0" algn="ctr">
              <a:lnSpc>
                <a:spcPct val="115000"/>
              </a:lnSpc>
              <a:spcBef>
                <a:spcPts val="0"/>
              </a:spcBef>
              <a:spcAft>
                <a:spcPts val="0"/>
              </a:spcAft>
            </a:pPr>
            <a:r>
              <a:rPr lang="en-GB" sz="1600" dirty="0">
                <a:solidFill>
                  <a:schemeClr val="bg1"/>
                </a:solidFill>
                <a:effectLst/>
                <a:latin typeface="WWF"/>
                <a:ea typeface="Cambria"/>
                <a:cs typeface="Times New Roman"/>
              </a:rPr>
              <a:t> </a:t>
            </a:r>
            <a:endParaRPr lang="en-US" sz="1600" dirty="0">
              <a:solidFill>
                <a:schemeClr val="bg1"/>
              </a:solidFill>
              <a:effectLst/>
              <a:ea typeface="Cambria"/>
              <a:cs typeface="Times New Roman"/>
            </a:endParaRPr>
          </a:p>
        </p:txBody>
      </p:sp>
      <p:sp>
        <p:nvSpPr>
          <p:cNvPr id="8" name="Subtitle 2"/>
          <p:cNvSpPr txBox="1">
            <a:spLocks/>
          </p:cNvSpPr>
          <p:nvPr/>
        </p:nvSpPr>
        <p:spPr>
          <a:xfrm>
            <a:off x="4812925" y="1257300"/>
            <a:ext cx="3925054" cy="17526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b="1" dirty="0" smtClean="0">
                <a:solidFill>
                  <a:srgbClr val="800000"/>
                </a:solidFill>
              </a:rPr>
              <a:t>Mobile Pastoralism, Game Changing Ideas, and IYRP</a:t>
            </a:r>
          </a:p>
          <a:p>
            <a:pPr marL="0" indent="0">
              <a:buNone/>
            </a:pPr>
            <a:r>
              <a:rPr lang="en-US" sz="2400" b="1" dirty="0" smtClean="0">
                <a:solidFill>
                  <a:srgbClr val="800000"/>
                </a:solidFill>
              </a:rPr>
              <a:t>Maryam Niamir-Fuller, Vice Chair ISG of IYRP</a:t>
            </a:r>
          </a:p>
          <a:p>
            <a:pPr marL="0" indent="0">
              <a:buNone/>
            </a:pPr>
            <a:endParaRPr lang="en-US" sz="4800" b="1" dirty="0">
              <a:solidFill>
                <a:srgbClr val="800000"/>
              </a:solidFill>
            </a:endParaRPr>
          </a:p>
        </p:txBody>
      </p:sp>
      <p:pic>
        <p:nvPicPr>
          <p:cNvPr id="9" name="Picture 8"/>
          <p:cNvPicPr/>
          <p:nvPr/>
        </p:nvPicPr>
        <p:blipFill rotWithShape="1">
          <a:blip r:embed="rId4" cstate="email">
            <a:alphaModFix amt="50000"/>
            <a:extLst>
              <a:ext uri="{28A0092B-C50C-407E-A947-70E740481C1C}">
                <a14:useLocalDpi xmlns:a14="http://schemas.microsoft.com/office/drawing/2010/main"/>
              </a:ext>
            </a:extLst>
          </a:blip>
          <a:srcRect/>
          <a:stretch/>
        </p:blipFill>
        <p:spPr bwMode="auto">
          <a:xfrm>
            <a:off x="7698275" y="4919691"/>
            <a:ext cx="883729" cy="1026172"/>
          </a:xfrm>
          <a:prstGeom prst="rect">
            <a:avLst/>
          </a:prstGeom>
          <a:noFill/>
          <a:ln>
            <a:noFill/>
          </a:ln>
          <a:extLst>
            <a:ext uri="{53640926-AAD7-44d8-BBD7-CCE9431645EC}">
              <a14:shadowObscured xmlns:a14="http://schemas.microsoft.com/office/drawing/2010/main"/>
            </a:ext>
          </a:extLst>
        </p:spPr>
      </p:pic>
      <p:sp>
        <p:nvSpPr>
          <p:cNvPr id="10" name="TextBox 9"/>
          <p:cNvSpPr txBox="1"/>
          <p:nvPr/>
        </p:nvSpPr>
        <p:spPr>
          <a:xfrm>
            <a:off x="1336924" y="6310829"/>
            <a:ext cx="7245080" cy="369332"/>
          </a:xfrm>
          <a:prstGeom prst="rect">
            <a:avLst/>
          </a:prstGeom>
          <a:noFill/>
        </p:spPr>
        <p:txBody>
          <a:bodyPr wrap="square" rtlCol="0">
            <a:spAutoFit/>
          </a:bodyPr>
          <a:lstStyle/>
          <a:p>
            <a:r>
              <a:rPr lang="en-US" dirty="0" smtClean="0"/>
              <a:t>Opening Film </a:t>
            </a:r>
            <a:r>
              <a:rPr lang="en-US" dirty="0"/>
              <a:t>:  https://</a:t>
            </a:r>
            <a:r>
              <a:rPr lang="en-US" dirty="0" err="1"/>
              <a:t>www.youtube.com</a:t>
            </a:r>
            <a:r>
              <a:rPr lang="en-US" dirty="0"/>
              <a:t>/</a:t>
            </a:r>
            <a:r>
              <a:rPr lang="en-US" dirty="0" err="1"/>
              <a:t>watch?v</a:t>
            </a:r>
            <a:r>
              <a:rPr lang="en-US" dirty="0"/>
              <a:t>=DeqITzac9Ac</a:t>
            </a:r>
          </a:p>
        </p:txBody>
      </p:sp>
    </p:spTree>
    <p:extLst>
      <p:ext uri="{BB962C8B-B14F-4D97-AF65-F5344CB8AC3E}">
        <p14:creationId xmlns:p14="http://schemas.microsoft.com/office/powerpoint/2010/main" val="28313632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rcRect l="-56760" r="-56760"/>
          <a:stretch>
            <a:fillRect/>
          </a:stretch>
        </p:blipFill>
        <p:spPr>
          <a:xfrm>
            <a:off x="-1778025" y="200560"/>
            <a:ext cx="12824260" cy="6516214"/>
          </a:xfrm>
        </p:spPr>
      </p:pic>
    </p:spTree>
    <p:extLst>
      <p:ext uri="{BB962C8B-B14F-4D97-AF65-F5344CB8AC3E}">
        <p14:creationId xmlns:p14="http://schemas.microsoft.com/office/powerpoint/2010/main" val="41986522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74638"/>
            <a:ext cx="3409501" cy="3409501"/>
          </a:xfrm>
          <a:prstGeom prst="rect">
            <a:avLst/>
          </a:prstGeom>
        </p:spPr>
      </p:pic>
      <p:sp>
        <p:nvSpPr>
          <p:cNvPr id="2" name="Title 1"/>
          <p:cNvSpPr>
            <a:spLocks noGrp="1"/>
          </p:cNvSpPr>
          <p:nvPr>
            <p:ph type="title"/>
          </p:nvPr>
        </p:nvSpPr>
        <p:spPr>
          <a:xfrm>
            <a:off x="501764" y="274638"/>
            <a:ext cx="8229600" cy="1143000"/>
          </a:xfrm>
        </p:spPr>
        <p:txBody>
          <a:bodyPr>
            <a:normAutofit fontScale="90000"/>
          </a:bodyPr>
          <a:lstStyle/>
          <a:p>
            <a:r>
              <a:rPr lang="en-US" b="1" dirty="0">
                <a:solidFill>
                  <a:srgbClr val="800000"/>
                </a:solidFill>
              </a:rPr>
              <a:t>? Is livestock bad </a:t>
            </a:r>
            <a:r>
              <a:rPr lang="en-US" b="1" dirty="0" smtClean="0">
                <a:solidFill>
                  <a:srgbClr val="800000"/>
                </a:solidFill>
              </a:rPr>
              <a:t>for ? </a:t>
            </a:r>
            <a:br>
              <a:rPr lang="en-US" b="1" dirty="0" smtClean="0">
                <a:solidFill>
                  <a:srgbClr val="800000"/>
                </a:solidFill>
              </a:rPr>
            </a:br>
            <a:r>
              <a:rPr lang="en-US" b="1" dirty="0" smtClean="0">
                <a:solidFill>
                  <a:srgbClr val="800000"/>
                </a:solidFill>
              </a:rPr>
              <a:t>? humans </a:t>
            </a:r>
            <a:r>
              <a:rPr lang="en-US" b="1" dirty="0">
                <a:solidFill>
                  <a:srgbClr val="800000"/>
                </a:solidFill>
              </a:rPr>
              <a:t>and biodiversity ?</a:t>
            </a:r>
            <a:br>
              <a:rPr lang="en-US" b="1" dirty="0">
                <a:solidFill>
                  <a:srgbClr val="800000"/>
                </a:solidFill>
              </a:rPr>
            </a:br>
            <a:endParaRPr lang="en-US" dirty="0"/>
          </a:p>
        </p:txBody>
      </p:sp>
      <p:pic>
        <p:nvPicPr>
          <p:cNvPr id="7" name="3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6528" y="3798474"/>
            <a:ext cx="4210272" cy="279938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2097" y="3771120"/>
            <a:ext cx="3841451" cy="3086880"/>
          </a:xfrm>
          <a:prstGeom prst="rect">
            <a:avLst/>
          </a:prstGeom>
        </p:spPr>
      </p:pic>
      <p:sp>
        <p:nvSpPr>
          <p:cNvPr id="9" name="TextBox 8"/>
          <p:cNvSpPr txBox="1"/>
          <p:nvPr/>
        </p:nvSpPr>
        <p:spPr>
          <a:xfrm>
            <a:off x="691925" y="2962446"/>
            <a:ext cx="3174776" cy="369332"/>
          </a:xfrm>
          <a:prstGeom prst="rect">
            <a:avLst/>
          </a:prstGeom>
          <a:noFill/>
        </p:spPr>
        <p:txBody>
          <a:bodyPr wrap="square" rtlCol="0">
            <a:spAutoFit/>
          </a:bodyPr>
          <a:lstStyle/>
          <a:p>
            <a:r>
              <a:rPr lang="en-US" b="1" dirty="0" smtClean="0">
                <a:solidFill>
                  <a:srgbClr val="FFFFFF"/>
                </a:solidFill>
              </a:rPr>
              <a:t>Nutrient dense food</a:t>
            </a:r>
            <a:endParaRPr lang="en-US" b="1" dirty="0">
              <a:solidFill>
                <a:srgbClr val="FFFFFF"/>
              </a:solidFill>
            </a:endParaRPr>
          </a:p>
        </p:txBody>
      </p:sp>
      <p:pic>
        <p:nvPicPr>
          <p:cNvPr id="10" name="Content Placeholder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627056" y="1386651"/>
            <a:ext cx="4059744" cy="2232703"/>
          </a:xfrm>
          <a:prstGeom prst="rect">
            <a:avLst/>
          </a:prstGeom>
        </p:spPr>
      </p:pic>
      <p:sp>
        <p:nvSpPr>
          <p:cNvPr id="12" name="TextBox 11"/>
          <p:cNvSpPr txBox="1"/>
          <p:nvPr/>
        </p:nvSpPr>
        <p:spPr>
          <a:xfrm rot="19438978">
            <a:off x="5035747" y="2137226"/>
            <a:ext cx="2762976" cy="646331"/>
          </a:xfrm>
          <a:prstGeom prst="rect">
            <a:avLst/>
          </a:prstGeom>
          <a:noFill/>
          <a:ln>
            <a:solidFill>
              <a:srgbClr val="FF0000"/>
            </a:solidFill>
          </a:ln>
        </p:spPr>
        <p:txBody>
          <a:bodyPr wrap="square" rtlCol="0">
            <a:spAutoFit/>
          </a:bodyPr>
          <a:lstStyle/>
          <a:p>
            <a:r>
              <a:rPr lang="en-US" b="1" dirty="0" smtClean="0">
                <a:solidFill>
                  <a:srgbClr val="FFFFFF"/>
                </a:solidFill>
              </a:rPr>
              <a:t>Bad for biodiversity AND  bad for pastoralism</a:t>
            </a:r>
            <a:endParaRPr lang="en-US" b="1" dirty="0">
              <a:solidFill>
                <a:srgbClr val="FFFFFF"/>
              </a:solidFill>
            </a:endParaRPr>
          </a:p>
        </p:txBody>
      </p:sp>
      <p:sp>
        <p:nvSpPr>
          <p:cNvPr id="13" name="TextBox 12"/>
          <p:cNvSpPr txBox="1"/>
          <p:nvPr/>
        </p:nvSpPr>
        <p:spPr>
          <a:xfrm>
            <a:off x="5325412" y="3988894"/>
            <a:ext cx="2228206" cy="646331"/>
          </a:xfrm>
          <a:prstGeom prst="rect">
            <a:avLst/>
          </a:prstGeom>
          <a:noFill/>
        </p:spPr>
        <p:txBody>
          <a:bodyPr wrap="square" rtlCol="0">
            <a:spAutoFit/>
          </a:bodyPr>
          <a:lstStyle/>
          <a:p>
            <a:r>
              <a:rPr lang="en-US" b="1" dirty="0" smtClean="0">
                <a:solidFill>
                  <a:srgbClr val="FFFFFF"/>
                </a:solidFill>
              </a:rPr>
              <a:t>Over-grazing </a:t>
            </a:r>
            <a:r>
              <a:rPr lang="en-US" b="1" dirty="0" err="1" smtClean="0">
                <a:solidFill>
                  <a:srgbClr val="FFFFFF"/>
                </a:solidFill>
              </a:rPr>
              <a:t>vs</a:t>
            </a:r>
            <a:r>
              <a:rPr lang="en-US" b="1" dirty="0" smtClean="0">
                <a:solidFill>
                  <a:srgbClr val="FFFFFF"/>
                </a:solidFill>
              </a:rPr>
              <a:t> under-grazing</a:t>
            </a:r>
            <a:endParaRPr lang="en-US" b="1" dirty="0">
              <a:solidFill>
                <a:srgbClr val="FFFFFF"/>
              </a:solidFill>
            </a:endParaRPr>
          </a:p>
        </p:txBody>
      </p:sp>
      <p:sp>
        <p:nvSpPr>
          <p:cNvPr id="14" name="TextBox 13"/>
          <p:cNvSpPr txBox="1"/>
          <p:nvPr/>
        </p:nvSpPr>
        <p:spPr>
          <a:xfrm>
            <a:off x="869000" y="4144884"/>
            <a:ext cx="2517873" cy="646331"/>
          </a:xfrm>
          <a:prstGeom prst="rect">
            <a:avLst/>
          </a:prstGeom>
          <a:noFill/>
        </p:spPr>
        <p:txBody>
          <a:bodyPr wrap="square" rtlCol="0">
            <a:spAutoFit/>
          </a:bodyPr>
          <a:lstStyle/>
          <a:p>
            <a:r>
              <a:rPr lang="en-US" b="1" dirty="0" smtClean="0">
                <a:solidFill>
                  <a:srgbClr val="FFFFFF"/>
                </a:solidFill>
              </a:rPr>
              <a:t>Livestock wildlife compatibility</a:t>
            </a:r>
            <a:endParaRPr lang="en-US" b="1" dirty="0">
              <a:solidFill>
                <a:srgbClr val="FFFFFF"/>
              </a:solidFill>
            </a:endParaRPr>
          </a:p>
        </p:txBody>
      </p:sp>
    </p:spTree>
    <p:extLst>
      <p:ext uri="{BB962C8B-B14F-4D97-AF65-F5344CB8AC3E}">
        <p14:creationId xmlns:p14="http://schemas.microsoft.com/office/powerpoint/2010/main" val="8598046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rPr>
              <a:t>UNFSS Game Changing Solution: “Mobile Pastoralism Valuing Rangeland Variability” </a:t>
            </a:r>
            <a:endParaRPr lang="en-US" dirty="0">
              <a:solidFill>
                <a:srgbClr val="800000"/>
              </a:solidFill>
            </a:endParaRPr>
          </a:p>
        </p:txBody>
      </p:sp>
      <p:sp>
        <p:nvSpPr>
          <p:cNvPr id="3" name="Content Placeholder 2"/>
          <p:cNvSpPr>
            <a:spLocks noGrp="1"/>
          </p:cNvSpPr>
          <p:nvPr>
            <p:ph idx="1"/>
          </p:nvPr>
        </p:nvSpPr>
        <p:spPr>
          <a:xfrm>
            <a:off x="457201" y="2023602"/>
            <a:ext cx="4656949" cy="4525963"/>
          </a:xfrm>
        </p:spPr>
        <p:txBody>
          <a:bodyPr>
            <a:normAutofit/>
          </a:bodyPr>
          <a:lstStyle/>
          <a:p>
            <a:pPr marL="57150" indent="0">
              <a:buNone/>
            </a:pPr>
            <a:r>
              <a:rPr lang="en-US" b="1" dirty="0"/>
              <a:t>Livestock mobility and ecosystem health</a:t>
            </a:r>
          </a:p>
          <a:p>
            <a:pPr>
              <a:buFont typeface="Wingdings" charset="2"/>
              <a:buChar char="Ø"/>
            </a:pPr>
            <a:r>
              <a:rPr lang="en-US" sz="3600" dirty="0"/>
              <a:t> </a:t>
            </a:r>
            <a:r>
              <a:rPr lang="en-US" sz="3600" i="1" dirty="0">
                <a:solidFill>
                  <a:srgbClr val="800000"/>
                </a:solidFill>
              </a:rPr>
              <a:t>Seed &amp; nutrient </a:t>
            </a:r>
            <a:r>
              <a:rPr lang="en-US" sz="3600" i="1" dirty="0" smtClean="0">
                <a:solidFill>
                  <a:srgbClr val="800000"/>
                </a:solidFill>
              </a:rPr>
              <a:t>dispersal</a:t>
            </a:r>
            <a:endParaRPr lang="en-US" sz="3600" i="1" dirty="0">
              <a:solidFill>
                <a:srgbClr val="800000"/>
              </a:solidFill>
            </a:endParaRPr>
          </a:p>
          <a:p>
            <a:pPr>
              <a:buFont typeface="Wingdings" charset="2"/>
              <a:buChar char="Ø"/>
            </a:pPr>
            <a:r>
              <a:rPr lang="en-US" sz="3600" i="1" dirty="0" smtClean="0">
                <a:solidFill>
                  <a:srgbClr val="800000"/>
                </a:solidFill>
              </a:rPr>
              <a:t> Patch mosaics</a:t>
            </a:r>
          </a:p>
          <a:p>
            <a:pPr>
              <a:buFont typeface="Wingdings" charset="2"/>
              <a:buChar char="Ø"/>
            </a:pPr>
            <a:r>
              <a:rPr lang="en-US" sz="3600" i="1" dirty="0" smtClean="0">
                <a:solidFill>
                  <a:srgbClr val="800000"/>
                </a:solidFill>
              </a:rPr>
              <a:t> Reduced </a:t>
            </a:r>
            <a:r>
              <a:rPr lang="en-US" sz="3600" i="1" dirty="0">
                <a:solidFill>
                  <a:srgbClr val="800000"/>
                </a:solidFill>
              </a:rPr>
              <a:t>fuel for </a:t>
            </a:r>
            <a:r>
              <a:rPr lang="en-US" sz="3600" i="1" dirty="0" smtClean="0">
                <a:solidFill>
                  <a:srgbClr val="800000"/>
                </a:solidFill>
              </a:rPr>
              <a:t>fire </a:t>
            </a:r>
            <a:endParaRPr lang="en-US" i="1" dirty="0">
              <a:solidFill>
                <a:srgbClr val="800000"/>
              </a:solidFill>
            </a:endParaRPr>
          </a:p>
          <a:p>
            <a:pPr marL="114300" indent="0">
              <a:buNone/>
            </a:pPr>
            <a:endParaRPr lang="en-US" dirty="0">
              <a:solidFill>
                <a:srgbClr val="800000"/>
              </a:solidFill>
            </a:endParaRPr>
          </a:p>
          <a:p>
            <a:endParaRPr lang="en-US"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14150" y="1796472"/>
            <a:ext cx="3841451" cy="210328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1571" y="4270693"/>
            <a:ext cx="3395229" cy="2432268"/>
          </a:xfrm>
          <a:prstGeom prst="rect">
            <a:avLst/>
          </a:prstGeom>
        </p:spPr>
      </p:pic>
    </p:spTree>
    <p:extLst>
      <p:ext uri="{BB962C8B-B14F-4D97-AF65-F5344CB8AC3E}">
        <p14:creationId xmlns:p14="http://schemas.microsoft.com/office/powerpoint/2010/main" val="41545046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Examples of tested solutions to enhance mobility</a:t>
            </a:r>
            <a:endParaRPr lang="en-US" b="1" dirty="0"/>
          </a:p>
        </p:txBody>
      </p:sp>
      <p:sp>
        <p:nvSpPr>
          <p:cNvPr id="3" name="Content Placeholder 2"/>
          <p:cNvSpPr>
            <a:spLocks noGrp="1"/>
          </p:cNvSpPr>
          <p:nvPr>
            <p:ph idx="1"/>
          </p:nvPr>
        </p:nvSpPr>
        <p:spPr>
          <a:xfrm>
            <a:off x="457200" y="1950926"/>
            <a:ext cx="8229600" cy="4884538"/>
          </a:xfrm>
        </p:spPr>
        <p:txBody>
          <a:bodyPr>
            <a:noAutofit/>
          </a:bodyPr>
          <a:lstStyle/>
          <a:p>
            <a:r>
              <a:rPr lang="en-US" sz="3600" b="1" i="1" dirty="0" smtClean="0">
                <a:solidFill>
                  <a:srgbClr val="800000"/>
                </a:solidFill>
              </a:rPr>
              <a:t>Legal </a:t>
            </a:r>
            <a:r>
              <a:rPr lang="en-US" sz="3600" b="1" i="1" dirty="0">
                <a:solidFill>
                  <a:srgbClr val="800000"/>
                </a:solidFill>
              </a:rPr>
              <a:t>recognition </a:t>
            </a:r>
            <a:r>
              <a:rPr lang="en-US" sz="3600" b="1" i="1" dirty="0" smtClean="0">
                <a:solidFill>
                  <a:srgbClr val="800000"/>
                </a:solidFill>
              </a:rPr>
              <a:t>of mobility of livestock</a:t>
            </a:r>
          </a:p>
          <a:p>
            <a:r>
              <a:rPr lang="en-US" sz="3600" b="1" i="1" dirty="0" smtClean="0"/>
              <a:t>Decentralized electricity &amp; mobile health and education services</a:t>
            </a:r>
          </a:p>
          <a:p>
            <a:r>
              <a:rPr lang="en-US" sz="3600" b="1" i="1" dirty="0" smtClean="0">
                <a:solidFill>
                  <a:srgbClr val="800000"/>
                </a:solidFill>
              </a:rPr>
              <a:t>True cost accounting </a:t>
            </a:r>
          </a:p>
          <a:p>
            <a:r>
              <a:rPr lang="en-US" sz="3600" b="1" i="1" dirty="0" smtClean="0">
                <a:solidFill>
                  <a:srgbClr val="800000"/>
                </a:solidFill>
              </a:rPr>
              <a:t>IPCC and IPBES methodology improvements</a:t>
            </a:r>
            <a:endParaRPr lang="en-US" sz="3600" b="1" i="1" dirty="0">
              <a:solidFill>
                <a:srgbClr val="800000"/>
              </a:solidFill>
            </a:endParaRPr>
          </a:p>
          <a:p>
            <a:r>
              <a:rPr lang="en-US" sz="3600" b="1" i="1" dirty="0" smtClean="0">
                <a:solidFill>
                  <a:srgbClr val="800000"/>
                </a:solidFill>
              </a:rPr>
              <a:t>And more!</a:t>
            </a:r>
          </a:p>
          <a:p>
            <a:endParaRPr lang="en-US" sz="3600" b="1" dirty="0"/>
          </a:p>
        </p:txBody>
      </p:sp>
      <p:pic>
        <p:nvPicPr>
          <p:cNvPr id="4" name="Picture 15" descr="http://www.mongolia-tours.com/upload/slider/20130812212521_1679091c5a880faf6fb5e6087eb1b2dc.jpg"/>
          <p:cNvPicPr>
            <a:picLocks noChangeAspect="1" noChangeArrowheads="1"/>
          </p:cNvPicPr>
          <p:nvPr/>
        </p:nvPicPr>
        <p:blipFill>
          <a:blip r:embed="rId3" cstate="email">
            <a:alphaModFix amt="36000"/>
            <a:extLst>
              <a:ext uri="{28A0092B-C50C-407E-A947-70E740481C1C}">
                <a14:useLocalDpi xmlns:a14="http://schemas.microsoft.com/office/drawing/2010/main"/>
              </a:ext>
            </a:extLst>
          </a:blip>
          <a:srcRect/>
          <a:stretch>
            <a:fillRect/>
          </a:stretch>
        </p:blipFill>
        <p:spPr bwMode="auto">
          <a:xfrm>
            <a:off x="3648703" y="-8273"/>
            <a:ext cx="5238636" cy="1959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3 Marcador de contenido"/>
          <p:cNvPicPr>
            <a:picLocks noChangeAspect="1"/>
          </p:cNvPicPr>
          <p:nvPr/>
        </p:nvPicPr>
        <p:blipFill>
          <a:blip r:embed="rId4" cstate="email">
            <a:alphaModFix amt="34000"/>
            <a:extLst>
              <a:ext uri="{28A0092B-C50C-407E-A947-70E740481C1C}">
                <a14:useLocalDpi xmlns:a14="http://schemas.microsoft.com/office/drawing/2010/main"/>
              </a:ext>
            </a:extLst>
          </a:blip>
          <a:stretch>
            <a:fillRect/>
          </a:stretch>
        </p:blipFill>
        <p:spPr>
          <a:xfrm>
            <a:off x="4960597" y="4839743"/>
            <a:ext cx="3035459" cy="201825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cstate="email">
            <a:alphaModFix amt="28000"/>
            <a:extLst>
              <a:ext uri="{28A0092B-C50C-407E-A947-70E740481C1C}">
                <a14:useLocalDpi xmlns:a14="http://schemas.microsoft.com/office/drawing/2010/main"/>
              </a:ext>
            </a:extLst>
          </a:blip>
          <a:srcRect/>
          <a:stretch/>
        </p:blipFill>
        <p:spPr>
          <a:xfrm>
            <a:off x="0" y="22570"/>
            <a:ext cx="3369576" cy="192835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6" cstate="email">
            <a:alphaModFix amt="30000"/>
            <a:extLst>
              <a:ext uri="{28A0092B-C50C-407E-A947-70E740481C1C}">
                <a14:useLocalDpi xmlns:a14="http://schemas.microsoft.com/office/drawing/2010/main"/>
              </a:ext>
            </a:extLst>
          </a:blip>
          <a:srcRect/>
          <a:stretch/>
        </p:blipFill>
        <p:spPr>
          <a:xfrm>
            <a:off x="1442283" y="5102141"/>
            <a:ext cx="3297744" cy="17333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32238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rPr>
              <a:t>Momentum building up for </a:t>
            </a:r>
            <a:br>
              <a:rPr lang="en-US" dirty="0" smtClean="0">
                <a:solidFill>
                  <a:srgbClr val="800000"/>
                </a:solidFill>
              </a:rPr>
            </a:br>
            <a:r>
              <a:rPr lang="en-US" dirty="0" smtClean="0">
                <a:solidFill>
                  <a:srgbClr val="800000"/>
                </a:solidFill>
              </a:rPr>
              <a:t>IYRP 2026</a:t>
            </a:r>
            <a:endParaRPr lang="en-US" dirty="0">
              <a:solidFill>
                <a:srgbClr val="800000"/>
              </a:solidFill>
            </a:endParaRPr>
          </a:p>
        </p:txBody>
      </p:sp>
      <p:sp>
        <p:nvSpPr>
          <p:cNvPr id="3" name="Content Placeholder 2"/>
          <p:cNvSpPr>
            <a:spLocks noGrp="1"/>
          </p:cNvSpPr>
          <p:nvPr>
            <p:ph sz="half" idx="1"/>
          </p:nvPr>
        </p:nvSpPr>
        <p:spPr>
          <a:xfrm>
            <a:off x="457200" y="1600200"/>
            <a:ext cx="4222032" cy="5085097"/>
          </a:xfrm>
        </p:spPr>
        <p:txBody>
          <a:bodyPr>
            <a:normAutofit lnSpcReduction="10000"/>
          </a:bodyPr>
          <a:lstStyle/>
          <a:p>
            <a:pPr>
              <a:lnSpc>
                <a:spcPct val="120000"/>
              </a:lnSpc>
            </a:pPr>
            <a:r>
              <a:rPr lang="en-US" dirty="0" smtClean="0"/>
              <a:t>2002: Dana </a:t>
            </a:r>
            <a:r>
              <a:rPr lang="en-US" dirty="0"/>
              <a:t>Declaration on Mobile Peoples and Conservation </a:t>
            </a:r>
          </a:p>
          <a:p>
            <a:pPr>
              <a:lnSpc>
                <a:spcPct val="120000"/>
              </a:lnSpc>
            </a:pPr>
            <a:r>
              <a:rPr lang="en-US" dirty="0" smtClean="0"/>
              <a:t>UNEA 2016 </a:t>
            </a:r>
            <a:r>
              <a:rPr lang="mr-IN" dirty="0" smtClean="0"/>
              <a:t>–</a:t>
            </a:r>
            <a:r>
              <a:rPr lang="en-US" dirty="0" smtClean="0"/>
              <a:t> 2018</a:t>
            </a:r>
          </a:p>
          <a:p>
            <a:pPr>
              <a:lnSpc>
                <a:spcPct val="120000"/>
              </a:lnSpc>
            </a:pPr>
            <a:r>
              <a:rPr lang="en-US" dirty="0" smtClean="0"/>
              <a:t>FAO 2020-2021</a:t>
            </a:r>
          </a:p>
          <a:p>
            <a:pPr>
              <a:lnSpc>
                <a:spcPct val="120000"/>
              </a:lnSpc>
            </a:pPr>
            <a:r>
              <a:rPr lang="en-US" dirty="0"/>
              <a:t>IUCN WCC 2021</a:t>
            </a:r>
          </a:p>
          <a:p>
            <a:pPr>
              <a:lnSpc>
                <a:spcPct val="120000"/>
              </a:lnSpc>
            </a:pPr>
            <a:r>
              <a:rPr lang="en-US" dirty="0" smtClean="0"/>
              <a:t>76</a:t>
            </a:r>
            <a:r>
              <a:rPr lang="en-US" baseline="30000" dirty="0" smtClean="0"/>
              <a:t>th</a:t>
            </a:r>
            <a:r>
              <a:rPr lang="en-US" dirty="0" smtClean="0"/>
              <a:t> UNGA </a:t>
            </a:r>
            <a:r>
              <a:rPr lang="en-US" dirty="0"/>
              <a:t>for IYRP </a:t>
            </a:r>
            <a:r>
              <a:rPr lang="en-US" dirty="0" smtClean="0"/>
              <a:t>2026</a:t>
            </a:r>
          </a:p>
          <a:p>
            <a:pPr>
              <a:lnSpc>
                <a:spcPct val="120000"/>
              </a:lnSpc>
            </a:pPr>
            <a:r>
              <a:rPr lang="en-US" dirty="0" smtClean="0"/>
              <a:t>IYRP </a:t>
            </a:r>
            <a:r>
              <a:rPr lang="en-US" dirty="0"/>
              <a:t>International Support Group</a:t>
            </a:r>
          </a:p>
          <a:p>
            <a:pPr>
              <a:lnSpc>
                <a:spcPct val="120000"/>
              </a:lnSpc>
            </a:pPr>
            <a:endParaRPr lang="en-US" dirty="0" smtClean="0"/>
          </a:p>
        </p:txBody>
      </p:sp>
      <p:pic>
        <p:nvPicPr>
          <p:cNvPr id="5" name="Content Placeholder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95800" y="1600200"/>
            <a:ext cx="4191000" cy="4525963"/>
          </a:xfrm>
          <a:prstGeom prst="rect">
            <a:avLst/>
          </a:prstGeom>
        </p:spPr>
      </p:pic>
    </p:spTree>
    <p:extLst>
      <p:ext uri="{BB962C8B-B14F-4D97-AF65-F5344CB8AC3E}">
        <p14:creationId xmlns:p14="http://schemas.microsoft.com/office/powerpoint/2010/main" val="22898516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rPr>
              <a:t>Why an IYRP and what can </a:t>
            </a:r>
            <a:r>
              <a:rPr lang="en-US" dirty="0">
                <a:solidFill>
                  <a:srgbClr val="800000"/>
                </a:solidFill>
              </a:rPr>
              <a:t>i</a:t>
            </a:r>
            <a:r>
              <a:rPr lang="en-US" dirty="0" smtClean="0">
                <a:solidFill>
                  <a:srgbClr val="800000"/>
                </a:solidFill>
              </a:rPr>
              <a:t>t achieve ?</a:t>
            </a:r>
            <a:endParaRPr lang="en-US" dirty="0">
              <a:solidFill>
                <a:srgbClr val="800000"/>
              </a:solidFill>
            </a:endParaRPr>
          </a:p>
        </p:txBody>
      </p:sp>
      <p:pic>
        <p:nvPicPr>
          <p:cNvPr id="6" name="Picture 2" descr="C:\Users\CDA\Desktop\SDG\Photoes of Buffa;o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044" y="1195761"/>
            <a:ext cx="8030756" cy="3885064"/>
          </a:xfrm>
          <a:prstGeom prst="rect">
            <a:avLst/>
          </a:prstGeom>
          <a:noFill/>
        </p:spPr>
      </p:pic>
      <p:sp>
        <p:nvSpPr>
          <p:cNvPr id="7" name="TextBox 6"/>
          <p:cNvSpPr txBox="1"/>
          <p:nvPr/>
        </p:nvSpPr>
        <p:spPr>
          <a:xfrm>
            <a:off x="1849412" y="5273497"/>
            <a:ext cx="5993874" cy="923330"/>
          </a:xfrm>
          <a:prstGeom prst="rect">
            <a:avLst/>
          </a:prstGeom>
          <a:noFill/>
        </p:spPr>
        <p:txBody>
          <a:bodyPr wrap="square" rtlCol="0">
            <a:spAutoFit/>
          </a:bodyPr>
          <a:lstStyle/>
          <a:p>
            <a:r>
              <a:rPr lang="en-US" dirty="0" smtClean="0"/>
              <a:t>From: Presentation on Pastoralism in Bangladesh, July 2021,  </a:t>
            </a:r>
            <a:r>
              <a:rPr lang="en-US" dirty="0" smtClean="0">
                <a:latin typeface="Times New Roman" pitchFamily="18" charset="0"/>
                <a:cs typeface="Times New Roman" pitchFamily="18" charset="0"/>
              </a:rPr>
              <a:t>by </a:t>
            </a:r>
            <a:r>
              <a:rPr lang="en-US" dirty="0">
                <a:latin typeface="Times New Roman" pitchFamily="18" charset="0"/>
                <a:cs typeface="Times New Roman" pitchFamily="18" charset="0"/>
              </a:rPr>
              <a:t>Shah-I-</a:t>
            </a:r>
            <a:r>
              <a:rPr lang="en-US" dirty="0" err="1">
                <a:latin typeface="Times New Roman" pitchFamily="18" charset="0"/>
                <a:cs typeface="Times New Roman" pitchFamily="18" charset="0"/>
              </a:rPr>
              <a:t>Mobin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Jinnah, Executive </a:t>
            </a:r>
            <a:r>
              <a:rPr lang="en-US" dirty="0">
                <a:latin typeface="Times New Roman" pitchFamily="18" charset="0"/>
                <a:cs typeface="Times New Roman" pitchFamily="18" charset="0"/>
              </a:rPr>
              <a:t>Director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Community Development Association(CDA) </a:t>
            </a:r>
            <a:r>
              <a:rPr lang="en-US" dirty="0" err="1">
                <a:latin typeface="Times New Roman" pitchFamily="18" charset="0"/>
                <a:cs typeface="Times New Roman" pitchFamily="18" charset="0"/>
              </a:rPr>
              <a:t>Dinajpur</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Bangladesh</a:t>
            </a:r>
            <a:endParaRPr lang="en-US" dirty="0">
              <a:latin typeface="Times New Roman" pitchFamily="18" charset="0"/>
              <a:cs typeface="Times New Roman" pitchFamily="18" charset="0"/>
            </a:endParaRPr>
          </a:p>
        </p:txBody>
      </p:sp>
      <p:sp>
        <p:nvSpPr>
          <p:cNvPr id="8" name="TextBox 7"/>
          <p:cNvSpPr txBox="1"/>
          <p:nvPr/>
        </p:nvSpPr>
        <p:spPr>
          <a:xfrm>
            <a:off x="3164052" y="1195761"/>
            <a:ext cx="4029850" cy="584776"/>
          </a:xfrm>
          <a:prstGeom prst="rect">
            <a:avLst/>
          </a:prstGeom>
          <a:noFill/>
        </p:spPr>
        <p:txBody>
          <a:bodyPr wrap="square" rtlCol="0">
            <a:spAutoFit/>
          </a:bodyPr>
          <a:lstStyle/>
          <a:p>
            <a:pPr marL="342900" indent="-342900">
              <a:buFont typeface="+mj-ea"/>
              <a:buAutoNum type="circleNumDbPlain"/>
            </a:pPr>
            <a:r>
              <a:rPr lang="en-US" sz="3200" dirty="0" smtClean="0"/>
              <a:t> Raise awareness</a:t>
            </a:r>
            <a:endParaRPr lang="en-US" sz="3200" dirty="0"/>
          </a:p>
        </p:txBody>
      </p:sp>
    </p:spTree>
    <p:extLst>
      <p:ext uri="{BB962C8B-B14F-4D97-AF65-F5344CB8AC3E}">
        <p14:creationId xmlns:p14="http://schemas.microsoft.com/office/powerpoint/2010/main" val="35188785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ea"/>
              <a:buAutoNum type="circleNumDbPlain" startAt="2"/>
            </a:pPr>
            <a:r>
              <a:rPr lang="en-US" dirty="0" smtClean="0"/>
              <a:t> Fill knowledge gaps</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1463" y="4367727"/>
            <a:ext cx="5023998" cy="2400444"/>
          </a:xfrm>
          <a:prstGeom prst="rect">
            <a:avLst/>
          </a:prstGeom>
        </p:spPr>
      </p:pic>
      <p:sp>
        <p:nvSpPr>
          <p:cNvPr id="7" name="TextBox 6"/>
          <p:cNvSpPr txBox="1"/>
          <p:nvPr/>
        </p:nvSpPr>
        <p:spPr>
          <a:xfrm>
            <a:off x="3395227" y="6121840"/>
            <a:ext cx="3832515" cy="646331"/>
          </a:xfrm>
          <a:prstGeom prst="rect">
            <a:avLst/>
          </a:prstGeom>
          <a:noFill/>
        </p:spPr>
        <p:txBody>
          <a:bodyPr wrap="square" rtlCol="0">
            <a:spAutoFit/>
          </a:bodyPr>
          <a:lstStyle/>
          <a:p>
            <a:r>
              <a:rPr lang="en-US" b="1" dirty="0" smtClean="0"/>
              <a:t>Rangeland Atlas, 2021 (ILRI + FAO, IUCN, WWF, UNEP, ILC )</a:t>
            </a:r>
            <a:endParaRPr lang="en-US" b="1"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1633829"/>
            <a:ext cx="3241622" cy="2733898"/>
          </a:xfrm>
          <a:prstGeom prst="rect">
            <a:avLst/>
          </a:prstGeom>
        </p:spPr>
      </p:pic>
      <p:pic>
        <p:nvPicPr>
          <p:cNvPr id="9" name="Picture 8" descr="Map&#10;&#10;Description automatically generated">
            <a:extLst>
              <a:ext uri="{FF2B5EF4-FFF2-40B4-BE49-F238E27FC236}">
                <a16:creationId xmlns="" xmlns:a16="http://schemas.microsoft.com/office/drawing/2014/main" id="{C8E2B260-5834-4B15-B419-390A4C1683F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177"/>
          <a:stretch/>
        </p:blipFill>
        <p:spPr>
          <a:xfrm>
            <a:off x="4290531" y="1417638"/>
            <a:ext cx="4593818" cy="2408409"/>
          </a:xfrm>
          <a:prstGeom prst="rect">
            <a:avLst/>
          </a:prstGeom>
        </p:spPr>
      </p:pic>
      <p:sp>
        <p:nvSpPr>
          <p:cNvPr id="10" name="Title 1">
            <a:extLst>
              <a:ext uri="{FF2B5EF4-FFF2-40B4-BE49-F238E27FC236}">
                <a16:creationId xmlns="" xmlns:a16="http://schemas.microsoft.com/office/drawing/2014/main" id="{B56C60B4-3881-4C79-BE6A-C2EDF64D61C7}"/>
              </a:ext>
            </a:extLst>
          </p:cNvPr>
          <p:cNvSpPr txBox="1">
            <a:spLocks/>
          </p:cNvSpPr>
          <p:nvPr/>
        </p:nvSpPr>
        <p:spPr>
          <a:xfrm>
            <a:off x="4454238" y="3472298"/>
            <a:ext cx="4430111" cy="707497"/>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smtClean="0"/>
              <a:t>Pastoralist Interactive map</a:t>
            </a:r>
          </a:p>
          <a:p>
            <a:r>
              <a:rPr lang="en-GB" sz="2400" b="1" dirty="0" err="1" smtClean="0"/>
              <a:t>www.pastoralpeoples.org</a:t>
            </a:r>
            <a:r>
              <a:rPr lang="en-GB" sz="2400" b="1" dirty="0" smtClean="0"/>
              <a:t>/pastoralist-map</a:t>
            </a:r>
            <a:endParaRPr lang="en-GB" sz="2400" b="1" dirty="0"/>
          </a:p>
        </p:txBody>
      </p:sp>
      <p:sp>
        <p:nvSpPr>
          <p:cNvPr id="11" name="TextBox 10"/>
          <p:cNvSpPr txBox="1"/>
          <p:nvPr/>
        </p:nvSpPr>
        <p:spPr>
          <a:xfrm>
            <a:off x="457200" y="1247922"/>
            <a:ext cx="3241622" cy="400110"/>
          </a:xfrm>
          <a:prstGeom prst="rect">
            <a:avLst/>
          </a:prstGeom>
          <a:noFill/>
        </p:spPr>
        <p:txBody>
          <a:bodyPr wrap="square" rtlCol="0">
            <a:spAutoFit/>
          </a:bodyPr>
          <a:lstStyle/>
          <a:p>
            <a:r>
              <a:rPr lang="en-US" sz="2000" b="1" dirty="0" smtClean="0"/>
              <a:t>UNEP Gap Analysis - 2018</a:t>
            </a:r>
            <a:endParaRPr lang="en-US" sz="2000" b="1" dirty="0"/>
          </a:p>
        </p:txBody>
      </p:sp>
    </p:spTree>
    <p:extLst>
      <p:ext uri="{BB962C8B-B14F-4D97-AF65-F5344CB8AC3E}">
        <p14:creationId xmlns:p14="http://schemas.microsoft.com/office/powerpoint/2010/main" val="27043673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800000"/>
                </a:solidFill>
              </a:rPr>
              <a:t>Final remarks</a:t>
            </a:r>
            <a:endParaRPr lang="en-US" dirty="0">
              <a:solidFill>
                <a:srgbClr val="8000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492421"/>
            <a:ext cx="4211309" cy="280473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1161" y="2064218"/>
            <a:ext cx="4375639" cy="300790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3868943"/>
            <a:ext cx="4181846" cy="298905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97061" y="5704785"/>
            <a:ext cx="1731952" cy="1077659"/>
          </a:xfrm>
          <a:prstGeom prst="rect">
            <a:avLst/>
          </a:prstGeom>
        </p:spPr>
      </p:pic>
    </p:spTree>
    <p:extLst>
      <p:ext uri="{BB962C8B-B14F-4D97-AF65-F5344CB8AC3E}">
        <p14:creationId xmlns:p14="http://schemas.microsoft.com/office/powerpoint/2010/main" val="20265363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14522</TotalTime>
  <Words>2363</Words>
  <Application>Microsoft Macintosh PowerPoint</Application>
  <PresentationFormat>On-screen Show (4:3)</PresentationFormat>
  <Paragraphs>180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 Is livestock bad for ?  ? humans and biodiversity ? </vt:lpstr>
      <vt:lpstr>UNFSS Game Changing Solution: “Mobile Pastoralism Valuing Rangeland Variability” </vt:lpstr>
      <vt:lpstr>Examples of tested solutions to enhance mobility</vt:lpstr>
      <vt:lpstr>Momentum building up for  IYRP 2026</vt:lpstr>
      <vt:lpstr>Why an IYRP and what can it achieve ?</vt:lpstr>
      <vt:lpstr> Fill knowledge gaps</vt:lpstr>
      <vt:lpstr>Final remarks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Grassland Dialogue Forum</dc:title>
  <dc:creator>Maryam Niamir-Fuller</dc:creator>
  <cp:lastModifiedBy>Maryam Niamir-Fuller</cp:lastModifiedBy>
  <cp:revision>75</cp:revision>
  <cp:lastPrinted>2021-09-06T14:23:51Z</cp:lastPrinted>
  <dcterms:created xsi:type="dcterms:W3CDTF">2021-08-20T17:15:17Z</dcterms:created>
  <dcterms:modified xsi:type="dcterms:W3CDTF">2021-09-15T20:15:42Z</dcterms:modified>
</cp:coreProperties>
</file>