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  <p:sldId id="264" r:id="rId5"/>
    <p:sldId id="262" r:id="rId6"/>
  </p:sldIdLst>
  <p:sldSz cx="42794238" cy="30267275"/>
  <p:notesSz cx="9144000" cy="6858000"/>
  <p:defaultTextStyle>
    <a:defPPr>
      <a:defRPr lang="en-US"/>
    </a:defPPr>
    <a:lvl1pPr marL="0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1pPr>
    <a:lvl2pPr marL="1753278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2pPr>
    <a:lvl3pPr marL="3506556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3pPr>
    <a:lvl4pPr marL="5259834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4pPr>
    <a:lvl5pPr marL="7013112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5pPr>
    <a:lvl6pPr marL="8766389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6pPr>
    <a:lvl7pPr marL="10519668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7pPr>
    <a:lvl8pPr marL="12272946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8pPr>
    <a:lvl9pPr marL="14026225" algn="l" defTabSz="3506556" rtl="0" eaLnBrk="1" latinLnBrk="0" hangingPunct="1">
      <a:defRPr sz="69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3" userDrawn="1">
          <p15:clr>
            <a:srgbClr val="A4A3A4"/>
          </p15:clr>
        </p15:guide>
        <p15:guide id="2" pos="1347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F1109F-C48E-549E-112A-372AD7A4764A}" name="Peg Strankman" initials="PS" userId="dd014a9e38383d1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viewer" initials="RV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28" d="100"/>
          <a:sy n="28" d="100"/>
        </p:scale>
        <p:origin x="-912" y="-192"/>
      </p:cViewPr>
      <p:guideLst>
        <p:guide orient="horz" pos="9533"/>
        <p:guide pos="13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8/10/relationships/authors" Target="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4953466"/>
            <a:ext cx="36375102" cy="10537496"/>
          </a:xfrm>
        </p:spPr>
        <p:txBody>
          <a:bodyPr anchor="b"/>
          <a:lstStyle>
            <a:lvl1pPr algn="ctr"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81" y="15897329"/>
            <a:ext cx="32095679" cy="7307583"/>
          </a:xfrm>
        </p:spPr>
        <p:txBody>
          <a:bodyPr/>
          <a:lstStyle>
            <a:lvl1pPr marL="0" indent="0" algn="ctr">
              <a:buNone/>
              <a:defRPr sz="10592"/>
            </a:lvl1pPr>
            <a:lvl2pPr marL="2017806" indent="0" algn="ctr">
              <a:buNone/>
              <a:defRPr sz="8827"/>
            </a:lvl2pPr>
            <a:lvl3pPr marL="4035613" indent="0" algn="ctr">
              <a:buNone/>
              <a:defRPr sz="7944"/>
            </a:lvl3pPr>
            <a:lvl4pPr marL="6053419" indent="0" algn="ctr">
              <a:buNone/>
              <a:defRPr sz="7061"/>
            </a:lvl4pPr>
            <a:lvl5pPr marL="8071226" indent="0" algn="ctr">
              <a:buNone/>
              <a:defRPr sz="7061"/>
            </a:lvl5pPr>
            <a:lvl6pPr marL="10089032" indent="0" algn="ctr">
              <a:buNone/>
              <a:defRPr sz="7061"/>
            </a:lvl6pPr>
            <a:lvl7pPr marL="12106839" indent="0" algn="ctr">
              <a:buNone/>
              <a:defRPr sz="7061"/>
            </a:lvl7pPr>
            <a:lvl8pPr marL="14124645" indent="0" algn="ctr">
              <a:buNone/>
              <a:defRPr sz="7061"/>
            </a:lvl8pPr>
            <a:lvl9pPr marL="16142452" indent="0" algn="ctr">
              <a:buNone/>
              <a:defRPr sz="70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4629" y="1611452"/>
            <a:ext cx="9227508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107" y="1611452"/>
            <a:ext cx="27147595" cy="25650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9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818" y="7545810"/>
            <a:ext cx="36910030" cy="12590343"/>
          </a:xfrm>
        </p:spPr>
        <p:txBody>
          <a:bodyPr anchor="b"/>
          <a:lstStyle>
            <a:lvl1pPr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818" y="20255262"/>
            <a:ext cx="36910030" cy="6620964"/>
          </a:xfrm>
        </p:spPr>
        <p:txBody>
          <a:bodyPr/>
          <a:lstStyle>
            <a:lvl1pPr marL="0" indent="0">
              <a:buNone/>
              <a:defRPr sz="10592">
                <a:solidFill>
                  <a:schemeClr val="tx1"/>
                </a:solidFill>
              </a:defRPr>
            </a:lvl1pPr>
            <a:lvl2pPr marL="2017806" indent="0">
              <a:buNone/>
              <a:defRPr sz="8827">
                <a:solidFill>
                  <a:schemeClr val="tx1">
                    <a:tint val="75000"/>
                  </a:schemeClr>
                </a:solidFill>
              </a:defRPr>
            </a:lvl2pPr>
            <a:lvl3pPr marL="4035613" indent="0">
              <a:buNone/>
              <a:defRPr sz="7944">
                <a:solidFill>
                  <a:schemeClr val="tx1">
                    <a:tint val="75000"/>
                  </a:schemeClr>
                </a:solidFill>
              </a:defRPr>
            </a:lvl3pPr>
            <a:lvl4pPr marL="605341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4pPr>
            <a:lvl5pPr marL="8071226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5pPr>
            <a:lvl6pPr marL="1008903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6pPr>
            <a:lvl7pPr marL="1210683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7pPr>
            <a:lvl8pPr marL="14124645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8pPr>
            <a:lvl9pPr marL="1614245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105" y="8057262"/>
            <a:ext cx="18187551" cy="19204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4584" y="8057262"/>
            <a:ext cx="18187551" cy="19204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1611459"/>
            <a:ext cx="369100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682" y="7419689"/>
            <a:ext cx="18103966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7682" y="11055963"/>
            <a:ext cx="18103966" cy="16261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4586" y="7419689"/>
            <a:ext cx="18193125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4586" y="11055963"/>
            <a:ext cx="18193125" cy="16261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126" y="4357934"/>
            <a:ext cx="21664583" cy="21509383"/>
          </a:xfrm>
        </p:spPr>
        <p:txBody>
          <a:bodyPr/>
          <a:lstStyle>
            <a:lvl1pPr>
              <a:defRPr sz="14123"/>
            </a:lvl1pPr>
            <a:lvl2pPr>
              <a:defRPr sz="12358"/>
            </a:lvl2pPr>
            <a:lvl3pPr>
              <a:defRPr sz="10592"/>
            </a:lvl3pPr>
            <a:lvl4pPr>
              <a:defRPr sz="8827"/>
            </a:lvl4pPr>
            <a:lvl5pPr>
              <a:defRPr sz="8827"/>
            </a:lvl5pPr>
            <a:lvl6pPr>
              <a:defRPr sz="8827"/>
            </a:lvl6pPr>
            <a:lvl7pPr>
              <a:defRPr sz="8827"/>
            </a:lvl7pPr>
            <a:lvl8pPr>
              <a:defRPr sz="8827"/>
            </a:lvl8pPr>
            <a:lvl9pPr>
              <a:defRPr sz="8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4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3126" y="4357934"/>
            <a:ext cx="21664583" cy="21509383"/>
          </a:xfrm>
        </p:spPr>
        <p:txBody>
          <a:bodyPr anchor="t"/>
          <a:lstStyle>
            <a:lvl1pPr marL="0" indent="0">
              <a:buNone/>
              <a:defRPr sz="14123"/>
            </a:lvl1pPr>
            <a:lvl2pPr marL="2017806" indent="0">
              <a:buNone/>
              <a:defRPr sz="12358"/>
            </a:lvl2pPr>
            <a:lvl3pPr marL="4035613" indent="0">
              <a:buNone/>
              <a:defRPr sz="10592"/>
            </a:lvl3pPr>
            <a:lvl4pPr marL="6053419" indent="0">
              <a:buNone/>
              <a:defRPr sz="8827"/>
            </a:lvl4pPr>
            <a:lvl5pPr marL="8071226" indent="0">
              <a:buNone/>
              <a:defRPr sz="8827"/>
            </a:lvl5pPr>
            <a:lvl6pPr marL="10089032" indent="0">
              <a:buNone/>
              <a:defRPr sz="8827"/>
            </a:lvl6pPr>
            <a:lvl7pPr marL="12106839" indent="0">
              <a:buNone/>
              <a:defRPr sz="8827"/>
            </a:lvl7pPr>
            <a:lvl8pPr marL="14124645" indent="0">
              <a:buNone/>
              <a:defRPr sz="8827"/>
            </a:lvl8pPr>
            <a:lvl9pPr marL="16142452" indent="0">
              <a:buNone/>
              <a:defRPr sz="8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4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104" y="1611459"/>
            <a:ext cx="369100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104" y="8057262"/>
            <a:ext cx="369100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105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CABE-5433-4F47-A862-3AD2404D791D}" type="datetimeFigureOut">
              <a:rPr lang="en-US" smtClean="0"/>
              <a:t>31/8/22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593" y="28053287"/>
            <a:ext cx="1444305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23430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393C-F937-441B-B309-7F75FA3DBD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5613" rtl="0" eaLnBrk="1" latinLnBrk="0" hangingPunct="1">
        <a:lnSpc>
          <a:spcPct val="90000"/>
        </a:lnSpc>
        <a:spcBef>
          <a:spcPct val="0"/>
        </a:spcBef>
        <a:buNone/>
        <a:defRPr sz="194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903" indent="-1008903" algn="l" defTabSz="4035613" rtl="0" eaLnBrk="1" latinLnBrk="0" hangingPunct="1">
        <a:lnSpc>
          <a:spcPct val="90000"/>
        </a:lnSpc>
        <a:spcBef>
          <a:spcPts val="4413"/>
        </a:spcBef>
        <a:buFont typeface="Arial" panose="020B0604020202020204" pitchFamily="34" charset="0"/>
        <a:buChar char="•"/>
        <a:defRPr sz="12358" kern="1200">
          <a:solidFill>
            <a:schemeClr val="tx1"/>
          </a:solidFill>
          <a:latin typeface="+mn-lt"/>
          <a:ea typeface="+mn-ea"/>
          <a:cs typeface="+mn-cs"/>
        </a:defRPr>
      </a:lvl1pPr>
      <a:lvl2pPr marL="3026710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2" kern="1200">
          <a:solidFill>
            <a:schemeClr val="tx1"/>
          </a:solidFill>
          <a:latin typeface="+mn-lt"/>
          <a:ea typeface="+mn-ea"/>
          <a:cs typeface="+mn-cs"/>
        </a:defRPr>
      </a:lvl2pPr>
      <a:lvl3pPr marL="504451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7" kern="1200">
          <a:solidFill>
            <a:schemeClr val="tx1"/>
          </a:solidFill>
          <a:latin typeface="+mn-lt"/>
          <a:ea typeface="+mn-ea"/>
          <a:cs typeface="+mn-cs"/>
        </a:defRPr>
      </a:lvl3pPr>
      <a:lvl4pPr marL="7062323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908012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109793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5742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513354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7151355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1pPr>
      <a:lvl2pPr marL="201780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4035613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605341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807122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008903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210683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4124645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614245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iyrp@iyrp.info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yrp.info/sites/iyrp.org/files/DRAFT%20Action%20Plan%20for%20IYRP%20ver9april2021%20edited2.pdf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iyrp.info/sites/iyrp.org/files/IYRP%2012%20Global%20Themes%20graphic%20and%20text_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DeqITzac9Ac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1032" y="0"/>
            <a:ext cx="34394237" cy="5261902"/>
          </a:xfrm>
        </p:spPr>
        <p:txBody>
          <a:bodyPr>
            <a:normAutofit/>
          </a:bodyPr>
          <a:lstStyle/>
          <a:p>
            <a:pPr algn="ctr"/>
            <a:r>
              <a:rPr lang="en-US" sz="17000" b="1" dirty="0" smtClean="0">
                <a:solidFill>
                  <a:srgbClr val="800000"/>
                </a:solidFill>
              </a:rPr>
              <a:t>WELCOME TO THE IYRP BOOTH</a:t>
            </a:r>
            <a:endParaRPr lang="en-US" sz="17000" b="1" dirty="0">
              <a:solidFill>
                <a:srgbClr val="8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1202" y="3719515"/>
            <a:ext cx="35707320" cy="2321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0356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4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n-US" sz="6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6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ffort </a:t>
            </a:r>
            <a:r>
              <a:rPr lang="en-US" sz="6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6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6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International Year of Rangelands and Pastoralists (IYRP) in 2026</a:t>
            </a:r>
            <a:endParaRPr lang="en-US" sz="6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252" y="5911313"/>
            <a:ext cx="12841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>
                <a:solidFill>
                  <a:srgbClr val="800000"/>
                </a:solidFill>
              </a:rPr>
              <a:t>WHY AN </a:t>
            </a:r>
            <a:r>
              <a:rPr lang="en-US" sz="7500" b="1" dirty="0" smtClean="0">
                <a:solidFill>
                  <a:srgbClr val="800000"/>
                </a:solidFill>
              </a:rPr>
              <a:t>IYRP?</a:t>
            </a:r>
            <a:endParaRPr lang="en-US" sz="7500" b="1" dirty="0">
              <a:solidFill>
                <a:srgbClr val="8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0EFAFB-61C8-4E98-9874-19730C3A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274" y="18963085"/>
            <a:ext cx="20476359" cy="13004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85319" y="6102802"/>
            <a:ext cx="213089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>
                <a:solidFill>
                  <a:srgbClr val="800000"/>
                </a:solidFill>
              </a:rPr>
              <a:t>GETTING TO SUSTAINABILITY </a:t>
            </a:r>
            <a:endParaRPr lang="en-US" sz="7500" b="1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989" y="7503820"/>
            <a:ext cx="17471157" cy="9931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4100" y="8407400"/>
            <a:ext cx="25400" cy="13436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1277" y="18794497"/>
            <a:ext cx="187687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>
                <a:solidFill>
                  <a:srgbClr val="800000"/>
                </a:solidFill>
              </a:rPr>
              <a:t>YOUR ACTIONS MATTER</a:t>
            </a:r>
            <a:endParaRPr lang="en-US" sz="7500" b="1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55155" y="17492876"/>
            <a:ext cx="134062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rgbClr val="800000"/>
                </a:solidFill>
              </a:rPr>
              <a:t>WHO ARE PASTORALISTS ? WHAT ARE RANGELANDS?</a:t>
            </a:r>
            <a:endParaRPr lang="en-US" sz="7500" b="1" dirty="0">
              <a:solidFill>
                <a:srgbClr val="8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68C1858-EB8A-4A17-A9CD-117A41389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935" y="7323697"/>
            <a:ext cx="13248707" cy="11138320"/>
          </a:xfrm>
          <a:prstGeom prst="rect">
            <a:avLst/>
          </a:prstGeom>
        </p:spPr>
      </p:pic>
      <p:pic>
        <p:nvPicPr>
          <p:cNvPr id="2" name="Picture 1" descr="Logo color updated aug22.png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6" y="498973"/>
            <a:ext cx="6865631" cy="4445400"/>
          </a:xfrm>
          <a:prstGeom prst="rect">
            <a:avLst/>
          </a:prstGeom>
        </p:spPr>
      </p:pic>
      <p:pic>
        <p:nvPicPr>
          <p:cNvPr id="3" name="Picture 2" descr="Final monitorin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0" y="20231105"/>
            <a:ext cx="12837276" cy="962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8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795" y="794957"/>
            <a:ext cx="40359940" cy="4013332"/>
          </a:xfrm>
        </p:spPr>
        <p:txBody>
          <a:bodyPr>
            <a:normAutofit/>
          </a:bodyPr>
          <a:lstStyle/>
          <a:p>
            <a:pPr algn="ctr"/>
            <a:r>
              <a:rPr lang="en-US" sz="17000" b="1" dirty="0" smtClean="0">
                <a:solidFill>
                  <a:srgbClr val="800000"/>
                </a:solidFill>
              </a:rPr>
              <a:t>YOUR actions matter </a:t>
            </a:r>
            <a:endParaRPr lang="en-US" sz="17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1391" y="5200600"/>
            <a:ext cx="37488395" cy="207001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9600" b="1" dirty="0">
                <a:solidFill>
                  <a:srgbClr val="800000"/>
                </a:solidFill>
              </a:rPr>
              <a:t>Exert your influence, get involved, be part of </a:t>
            </a:r>
            <a:r>
              <a:rPr lang="en-US" sz="9600" b="1" dirty="0" smtClean="0">
                <a:solidFill>
                  <a:srgbClr val="800000"/>
                </a:solidFill>
              </a:rPr>
              <a:t>the</a:t>
            </a:r>
            <a:r>
              <a:rPr lang="en-US" sz="9600" b="1" dirty="0">
                <a:solidFill>
                  <a:srgbClr val="800000"/>
                </a:solidFill>
              </a:rPr>
              <a:t> </a:t>
            </a:r>
            <a:r>
              <a:rPr lang="en-US" sz="9600" b="1" dirty="0" smtClean="0">
                <a:solidFill>
                  <a:srgbClr val="800000"/>
                </a:solidFill>
              </a:rPr>
              <a:t>IYRP </a:t>
            </a:r>
            <a:r>
              <a:rPr lang="en-US" sz="9600" b="1" dirty="0">
                <a:solidFill>
                  <a:srgbClr val="800000"/>
                </a:solidFill>
              </a:rPr>
              <a:t>for 2026 </a:t>
            </a:r>
            <a:r>
              <a:rPr lang="en-US" sz="9600" b="1" dirty="0" smtClean="0">
                <a:solidFill>
                  <a:srgbClr val="800000"/>
                </a:solidFill>
              </a:rPr>
              <a:t>!  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9600" b="1" dirty="0" smtClean="0">
                <a:solidFill>
                  <a:srgbClr val="800000"/>
                </a:solidFill>
              </a:rPr>
              <a:t>JOIN NOW!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9600" b="1" dirty="0" smtClean="0">
              <a:solidFill>
                <a:srgbClr val="8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governmental officials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(ministries of agriculture, environment, foreign affairs, etc.) and request 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the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IYRP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2026.</a:t>
            </a:r>
            <a:endParaRPr lang="en-US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IYRP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2026 on your organization’s website, social 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&amp; other communication outlets and forward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 </a:t>
            </a:r>
            <a:r>
              <a:rPr lang="en-US" sz="9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hashtags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your government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representatives.</a:t>
            </a:r>
            <a:endParaRPr lang="en-US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charset="2"/>
              <a:buChar char="Ø"/>
            </a:pP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 the IYRP International Support Group [email to 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iyrp@iyrp.info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</a:rPr>
              <a:t>].</a:t>
            </a:r>
            <a:endParaRPr lang="en-US" sz="9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charset="2"/>
              <a:buChar char="Ø"/>
            </a:pPr>
            <a:endParaRPr lang="en-US" sz="9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sz="9600" dirty="0" smtClean="0">
                <a:solidFill>
                  <a:srgbClr val="404040"/>
                </a:solidFill>
              </a:rPr>
              <a:t>Learn more: </a:t>
            </a:r>
            <a:r>
              <a:rPr lang="en-US" sz="9600" i="1" dirty="0" smtClean="0">
                <a:solidFill>
                  <a:srgbClr val="800000"/>
                </a:solidFill>
              </a:rPr>
              <a:t>https://</a:t>
            </a:r>
            <a:r>
              <a:rPr lang="en-US" sz="9600" i="1" dirty="0" err="1" smtClean="0">
                <a:solidFill>
                  <a:srgbClr val="800000"/>
                </a:solidFill>
              </a:rPr>
              <a:t>www.iyrp.info</a:t>
            </a:r>
            <a:endParaRPr lang="en-US" i="1" dirty="0">
              <a:solidFill>
                <a:srgbClr val="800000"/>
              </a:solidFill>
            </a:endParaRPr>
          </a:p>
        </p:txBody>
      </p:sp>
      <p:pic>
        <p:nvPicPr>
          <p:cNvPr id="6" name="Picture 5" descr="Logo color updated aug22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962" y="22955194"/>
            <a:ext cx="9262903" cy="59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422401"/>
            <a:ext cx="36910963" cy="6865748"/>
          </a:xfrm>
        </p:spPr>
        <p:txBody>
          <a:bodyPr>
            <a:normAutofit/>
          </a:bodyPr>
          <a:lstStyle/>
          <a:p>
            <a:pPr algn="ctr"/>
            <a:r>
              <a:rPr lang="en-US" sz="17000" b="1" dirty="0" smtClean="0">
                <a:solidFill>
                  <a:srgbClr val="800000"/>
                </a:solidFill>
              </a:rPr>
              <a:t>Why an </a:t>
            </a:r>
            <a:r>
              <a:rPr lang="en-US" sz="17000" b="1" dirty="0" smtClean="0">
                <a:solidFill>
                  <a:srgbClr val="800000"/>
                </a:solidFill>
              </a:rPr>
              <a:t>IYRP 2026 ?</a:t>
            </a:r>
            <a:endParaRPr lang="en-US" sz="17000" b="1" dirty="0">
              <a:solidFill>
                <a:srgbClr val="8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224557" y="4670424"/>
            <a:ext cx="22663150" cy="255968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Reveal c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ritical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contributions of rangelands &amp; pastoralists for food security, the economy and the 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environment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endParaRPr lang="en-US" sz="9600" i="1" dirty="0">
              <a:solidFill>
                <a:srgbClr val="8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reak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myths and 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misunderstandings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endParaRPr lang="en-US" sz="9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ill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knowledge 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gaps with more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participatory 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research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endParaRPr lang="en-US" sz="9600" i="1" dirty="0">
              <a:solidFill>
                <a:srgbClr val="8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Promote informed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, science-based policies and legislation throughout the 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world </a:t>
            </a:r>
            <a:endParaRPr lang="en-US" sz="9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endParaRPr lang="en-US" sz="9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Increase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sustainable and ethical investment in rangelands</a:t>
            </a:r>
          </a:p>
        </p:txBody>
      </p:sp>
      <p:sp>
        <p:nvSpPr>
          <p:cNvPr id="4" name="Notched Right Arrow 3"/>
          <p:cNvSpPr/>
          <p:nvPr/>
        </p:nvSpPr>
        <p:spPr>
          <a:xfrm>
            <a:off x="23482641" y="6942855"/>
            <a:ext cx="6200169" cy="3287282"/>
          </a:xfrm>
          <a:prstGeom prst="notched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89124" y="7391122"/>
            <a:ext cx="11534054" cy="688188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600" dirty="0" smtClean="0"/>
              <a:t>IYRP 2026 </a:t>
            </a:r>
            <a:r>
              <a:rPr lang="en-US" sz="9600" dirty="0" smtClean="0"/>
              <a:t>global monthly themes  </a:t>
            </a:r>
            <a:endParaRPr lang="en-US" sz="9600" dirty="0" smtClean="0"/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hlinkClick r:id="rId2"/>
              </a:rPr>
              <a:t>https</a:t>
            </a:r>
            <a:r>
              <a:rPr lang="en-US" sz="6000" dirty="0">
                <a:hlinkClick r:id="rId2"/>
              </a:rPr>
              <a:t>://iyrp.info/sites/iyrp.org/files/IYRP%2012%20Global%20Themes%20graphic%20and%20text_0.</a:t>
            </a:r>
            <a:r>
              <a:rPr lang="en-US" sz="6000" dirty="0" smtClean="0">
                <a:hlinkClick r:id="rId2"/>
              </a:rPr>
              <a:t>pdf</a:t>
            </a:r>
            <a:r>
              <a:rPr lang="en-US" sz="6000" dirty="0" smtClean="0"/>
              <a:t>  </a:t>
            </a:r>
            <a:endParaRPr lang="en-US" sz="6000" dirty="0" smtClean="0"/>
          </a:p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298412" y="16583159"/>
            <a:ext cx="11504788" cy="862128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600" dirty="0" smtClean="0"/>
              <a:t>IYRP global action plan </a:t>
            </a:r>
            <a:endParaRPr lang="en-US" sz="9600" dirty="0"/>
          </a:p>
          <a:p>
            <a:pPr>
              <a:lnSpc>
                <a:spcPct val="110000"/>
              </a:lnSpc>
            </a:pPr>
            <a:r>
              <a:rPr lang="en-US" u="sng" dirty="0">
                <a:hlinkClick r:id="rId3"/>
              </a:rPr>
              <a:t>https://iyrp.info/sites/iyrp.org/files/DRAFT%20Action%20Plan%20for%20IYRP%20ver9april2021%20edited2.pdf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4" name="Notched Right Arrow 13"/>
          <p:cNvSpPr/>
          <p:nvPr/>
        </p:nvSpPr>
        <p:spPr>
          <a:xfrm>
            <a:off x="23475150" y="15764316"/>
            <a:ext cx="6200169" cy="3287282"/>
          </a:xfrm>
          <a:prstGeom prst="notched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pic>
        <p:nvPicPr>
          <p:cNvPr id="15" name="Picture 14" descr="Logo color updated aug22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709" y="23010974"/>
            <a:ext cx="9609823" cy="62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YRP Word Cloud-Pastoralist 6may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1" y="7436820"/>
            <a:ext cx="20846850" cy="21677834"/>
          </a:xfrm>
          <a:prstGeom prst="rect">
            <a:avLst/>
          </a:prstGeom>
        </p:spPr>
      </p:pic>
      <p:pic>
        <p:nvPicPr>
          <p:cNvPr id="3" name="Picture 2" descr="IYRP Word Cloud-Rangeland 6may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852" y="7695228"/>
            <a:ext cx="20485386" cy="213019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9797" y="0"/>
            <a:ext cx="40936055" cy="58502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16700" b="1" dirty="0" smtClean="0">
                <a:solidFill>
                  <a:srgbClr val="800000"/>
                </a:solidFill>
              </a:rPr>
              <a:t>Who are pastoralists? What are rangelands?</a:t>
            </a:r>
            <a:br>
              <a:rPr lang="en-US" sz="16700" b="1" dirty="0" smtClean="0">
                <a:solidFill>
                  <a:srgbClr val="800000"/>
                </a:solidFill>
              </a:rPr>
            </a:br>
            <a:r>
              <a:rPr lang="en-US" sz="10700" b="1" dirty="0" smtClean="0">
                <a:solidFill>
                  <a:srgbClr val="800000"/>
                </a:solidFill>
              </a:rPr>
              <a:t>We go by many different </a:t>
            </a:r>
            <a:r>
              <a:rPr lang="en-US" sz="10700" b="1" dirty="0" smtClean="0">
                <a:solidFill>
                  <a:srgbClr val="800000"/>
                </a:solidFill>
              </a:rPr>
              <a:t>names:</a:t>
            </a:r>
            <a:endParaRPr lang="en-US" sz="10700" b="1" dirty="0">
              <a:solidFill>
                <a:srgbClr val="800000"/>
              </a:solidFill>
            </a:endParaRPr>
          </a:p>
        </p:txBody>
      </p:sp>
      <p:pic>
        <p:nvPicPr>
          <p:cNvPr id="6" name="Picture 5" descr="Logo color updated aug22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403" y="25849990"/>
            <a:ext cx="5455920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832" y="-575687"/>
            <a:ext cx="36910030" cy="5850274"/>
          </a:xfrm>
        </p:spPr>
        <p:txBody>
          <a:bodyPr>
            <a:normAutofit/>
          </a:bodyPr>
          <a:lstStyle/>
          <a:p>
            <a:pPr algn="ctr"/>
            <a:r>
              <a:rPr lang="en-US" sz="17000" b="1" dirty="0">
                <a:solidFill>
                  <a:srgbClr val="800000"/>
                </a:solidFill>
              </a:rPr>
              <a:t>Getting to </a:t>
            </a:r>
            <a:r>
              <a:rPr lang="en-US" sz="17000" b="1" dirty="0" smtClean="0">
                <a:solidFill>
                  <a:srgbClr val="800000"/>
                </a:solidFill>
              </a:rPr>
              <a:t>sustainability</a:t>
            </a:r>
            <a:endParaRPr lang="en-US" sz="17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240" y="5239556"/>
            <a:ext cx="28262287" cy="25027719"/>
          </a:xfrm>
        </p:spPr>
        <p:txBody>
          <a:bodyPr>
            <a:noAutofit/>
          </a:bodyPr>
          <a:lstStyle/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Rangelands support livelihoods of 500 million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b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another 2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billion people along the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value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chain.</a:t>
            </a:r>
            <a:endParaRPr lang="en-US" sz="85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endParaRPr lang="en-US" sz="8500" i="1" dirty="0" smtClean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Pastoral livestock products have high-value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protein</a:t>
            </a:r>
            <a:b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rich in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nutrients.</a:t>
            </a:r>
            <a:endParaRPr lang="en-US" sz="85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endParaRPr lang="en-US" sz="85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Carbon sinks can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 significant in rangeland/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pastoral</a:t>
            </a:r>
            <a:b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systems.</a:t>
            </a:r>
            <a:endParaRPr lang="en-US" sz="85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endParaRPr lang="en-US" sz="8500" i="1" dirty="0" smtClean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Rangelands are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global biodiversity hotspots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b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habitats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numerous endangered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species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offer</a:t>
            </a:r>
            <a:b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valuable grazing land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both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livestock &amp;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wildlife. </a:t>
            </a:r>
            <a:endParaRPr lang="en-US" sz="85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endParaRPr lang="en-US" sz="85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60000">
              <a:lnSpc>
                <a:spcPct val="120000"/>
              </a:lnSpc>
              <a:spcBef>
                <a:spcPts val="600"/>
              </a:spcBef>
              <a:buFont typeface="Wingdings" charset="2"/>
              <a:buChar char="u"/>
            </a:pP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Rangelands cover at least 54% </a:t>
            </a:r>
            <a:r>
              <a:rPr lang="en-US" sz="8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8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Earth’s land.</a:t>
            </a:r>
            <a:endParaRPr lang="en-US" sz="8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40832" y="8815893"/>
            <a:ext cx="11216932" cy="12635490"/>
          </a:xfrm>
          <a:effectLst/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3600" b="1" dirty="0" smtClean="0"/>
              <a:t>Pastoralism is the Future</a:t>
            </a:r>
            <a:r>
              <a:rPr lang="en-US" sz="13600" b="1" dirty="0"/>
              <a:t> </a:t>
            </a:r>
            <a:r>
              <a:rPr lang="en-US" sz="13600" b="1" dirty="0" smtClean="0"/>
              <a:t>! </a:t>
            </a:r>
            <a:endParaRPr lang="en-US" sz="13600" b="1" i="1" dirty="0">
              <a:solidFill>
                <a:srgbClr val="8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i="1" dirty="0" smtClean="0">
              <a:solidFill>
                <a:srgbClr val="8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i="1" dirty="0" smtClean="0">
                <a:solidFill>
                  <a:srgbClr val="800000"/>
                </a:solidFill>
              </a:rPr>
              <a:t>WATCH THIS!</a:t>
            </a:r>
            <a:r>
              <a:rPr lang="en-US" u="sng" dirty="0" smtClean="0">
                <a:hlinkClick r:id="rId2"/>
              </a:rPr>
              <a:t> </a:t>
            </a:r>
            <a:r>
              <a:rPr lang="en-US" u="sng" dirty="0">
                <a:hlinkClick r:id="rId2"/>
              </a:rPr>
              <a:t>https://www.youtube.com/watch?v=DeqITzac9Ac</a:t>
            </a:r>
            <a:r>
              <a:rPr lang="en-US" dirty="0"/>
              <a:t> </a:t>
            </a:r>
            <a:endParaRPr lang="en-US" i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800000"/>
              </a:solidFill>
            </a:endParaRPr>
          </a:p>
        </p:txBody>
      </p:sp>
      <p:pic>
        <p:nvPicPr>
          <p:cNvPr id="6" name="Picture 5" descr="Logo color updated aug22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237" y="22336550"/>
            <a:ext cx="10305268" cy="66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282</Words>
  <Application>Microsoft Macintosh PowerPoint</Application>
  <PresentationFormat>Benutzerdefiniert</PresentationFormat>
  <Paragraphs>45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WELCOME TO THE IYRP BOOTH</vt:lpstr>
      <vt:lpstr>YOUR actions matter </vt:lpstr>
      <vt:lpstr>Why an IYRP 2026 ?</vt:lpstr>
      <vt:lpstr>Who are pastoralists? What are rangelands? We go by many different names:</vt:lpstr>
      <vt:lpstr>Getting to sustainability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33.1” by 46.8”</dc:title>
  <dc:creator>Dalke, Amber M - (adalke)</dc:creator>
  <cp:lastModifiedBy>Reviewer</cp:lastModifiedBy>
  <cp:revision>80</cp:revision>
  <dcterms:created xsi:type="dcterms:W3CDTF">2019-08-12T12:49:06Z</dcterms:created>
  <dcterms:modified xsi:type="dcterms:W3CDTF">2022-08-31T14:19:50Z</dcterms:modified>
</cp:coreProperties>
</file>