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24384000" cy="13716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000000"/>
          </p15:clr>
        </p15:guide>
        <p15:guide id="2" pos="7680">
          <p15:clr>
            <a:srgbClr val="000000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2" roundtripDataSignature="AMtx7miERyLDox8CUoHAUSpE1aQWRsGnz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-120" y="-176"/>
      </p:cViewPr>
      <p:guideLst>
        <p:guide orient="horz" pos="4320"/>
        <p:guide pos="76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22" Type="http://customschemas.google.com/relationships/presentationmetadata" Target="metadata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2761292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Bullets &amp; Photo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>
            <a:spLocks noGrp="1"/>
          </p:cNvSpPr>
          <p:nvPr>
            <p:ph type="pic" idx="2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  <a:noFill/>
          <a:ln>
            <a:noFill/>
          </a:ln>
        </p:spPr>
      </p:sp>
      <p:sp>
        <p:nvSpPr>
          <p:cNvPr id="11" name="Google Shape;11;p3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rmAutofit/>
          </a:bodyPr>
          <a:lstStyle>
            <a:lvl1pPr marL="457200" lvl="0" indent="-530225" algn="l">
              <a:lnSpc>
                <a:spcPct val="10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4750"/>
              <a:buFont typeface="Helvetica Neue"/>
              <a:buChar char="•"/>
              <a:defRPr sz="3800"/>
            </a:lvl1pPr>
            <a:lvl2pPr marL="914400" lvl="1" indent="-530225" algn="l">
              <a:lnSpc>
                <a:spcPct val="10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4750"/>
              <a:buFont typeface="Helvetica Neue"/>
              <a:buChar char="•"/>
              <a:defRPr sz="3800"/>
            </a:lvl2pPr>
            <a:lvl3pPr marL="1371600" lvl="2" indent="-530225" algn="l">
              <a:lnSpc>
                <a:spcPct val="10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4750"/>
              <a:buFont typeface="Helvetica Neue"/>
              <a:buChar char="•"/>
              <a:defRPr sz="3800"/>
            </a:lvl3pPr>
            <a:lvl4pPr marL="1828800" lvl="3" indent="-530225" algn="l">
              <a:lnSpc>
                <a:spcPct val="10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4750"/>
              <a:buFont typeface="Helvetica Neue"/>
              <a:buChar char="•"/>
              <a:defRPr sz="3800"/>
            </a:lvl4pPr>
            <a:lvl5pPr marL="2286000" lvl="4" indent="-530225" algn="l">
              <a:lnSpc>
                <a:spcPct val="10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4750"/>
              <a:buFont typeface="Helvetica Neue"/>
              <a:buChar char="•"/>
              <a:defRPr sz="3800"/>
            </a:lvl5pPr>
            <a:lvl6pPr marL="2743200" lvl="5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6pPr>
            <a:lvl7pPr marL="3200400" lvl="6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7pPr>
            <a:lvl8pPr marL="3657600" lvl="7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8pPr>
            <a:lvl9pPr marL="4114800" lvl="8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ldNum" idx="1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>
            <a:spLocks noGrp="1"/>
          </p:cNvSpPr>
          <p:nvPr>
            <p:ph type="sldNum" idx="1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- Center">
  <p:cSld name="Title - Cent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 - Vertical">
  <p:cSld name="Photo - Vertical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>
            <a:spLocks noGrp="1"/>
          </p:cNvSpPr>
          <p:nvPr>
            <p:ph type="pic" idx="2"/>
          </p:nvPr>
        </p:nvSpPr>
        <p:spPr>
          <a:xfrm>
            <a:off x="12827000" y="952500"/>
            <a:ext cx="11468100" cy="11468100"/>
          </a:xfrm>
          <a:prstGeom prst="rect">
            <a:avLst/>
          </a:prstGeom>
          <a:noFill/>
          <a:ln>
            <a:noFill/>
          </a:ln>
        </p:spPr>
      </p:sp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400"/>
              <a:buFont typeface="Helvetica Neue"/>
              <a:buNone/>
              <a:defRPr sz="8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body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Helvetica Neue"/>
              <a:buNone/>
              <a:defRPr sz="5400"/>
            </a:lvl1pPr>
            <a:lvl2pPr marL="914400" lvl="1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Helvetica Neue"/>
              <a:buNone/>
              <a:defRPr sz="5400"/>
            </a:lvl2pPr>
            <a:lvl3pPr marL="1371600" lvl="2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Helvetica Neue"/>
              <a:buNone/>
              <a:defRPr sz="5400"/>
            </a:lvl3pPr>
            <a:lvl4pPr marL="1828800" lvl="3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Helvetica Neue"/>
              <a:buNone/>
              <a:defRPr sz="5400"/>
            </a:lvl4pPr>
            <a:lvl5pPr marL="2286000" lvl="4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Helvetica Neue"/>
              <a:buNone/>
              <a:defRPr sz="5400"/>
            </a:lvl5pPr>
            <a:lvl6pPr marL="2743200" lvl="5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6pPr>
            <a:lvl7pPr marL="3200400" lvl="6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7pPr>
            <a:lvl8pPr marL="3657600" lvl="7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8pPr>
            <a:lvl9pPr marL="4114800" lvl="8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sldNum" idx="1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- Top">
  <p:cSld name="Title - Top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Bullets">
  <p:cSld name="Title &amp; Bulle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rmAutofit/>
          </a:bodyPr>
          <a:lstStyle>
            <a:lvl1pPr marL="457200" lvl="0" indent="-6096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Char char="•"/>
              <a:defRPr sz="4800"/>
            </a:lvl1pPr>
            <a:lvl2pPr marL="914400" lvl="1" indent="-6096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Char char="•"/>
              <a:defRPr sz="4800"/>
            </a:lvl2pPr>
            <a:lvl3pPr marL="1371600" lvl="2" indent="-6096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Char char="•"/>
              <a:defRPr sz="4800"/>
            </a:lvl3pPr>
            <a:lvl4pPr marL="1828800" lvl="3" indent="-6096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Char char="•"/>
              <a:defRPr sz="4800"/>
            </a:lvl4pPr>
            <a:lvl5pPr marL="2286000" lvl="4" indent="-6096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Char char="•"/>
              <a:defRPr sz="4800"/>
            </a:lvl5pPr>
            <a:lvl6pPr marL="2743200" lvl="5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6pPr>
            <a:lvl7pPr marL="3200400" lvl="6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7pPr>
            <a:lvl8pPr marL="3657600" lvl="7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8pPr>
            <a:lvl9pPr marL="4114800" lvl="8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sldNum" idx="1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ullets">
  <p:cSld name="Bulle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rmAutofit/>
          </a:bodyPr>
          <a:lstStyle>
            <a:lvl1pPr marL="457200" lvl="0" indent="-6096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Char char="•"/>
              <a:defRPr sz="4800"/>
            </a:lvl1pPr>
            <a:lvl2pPr marL="914400" lvl="1" indent="-6096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Char char="•"/>
              <a:defRPr sz="4800"/>
            </a:lvl2pPr>
            <a:lvl3pPr marL="1371600" lvl="2" indent="-6096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Char char="•"/>
              <a:defRPr sz="4800"/>
            </a:lvl3pPr>
            <a:lvl4pPr marL="1828800" lvl="3" indent="-6096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Char char="•"/>
              <a:defRPr sz="4800"/>
            </a:lvl4pPr>
            <a:lvl5pPr marL="2286000" lvl="4" indent="-6096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Char char="•"/>
              <a:defRPr sz="4800"/>
            </a:lvl5pPr>
            <a:lvl6pPr marL="2743200" lvl="5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6pPr>
            <a:lvl7pPr marL="3200400" lvl="6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7pPr>
            <a:lvl8pPr marL="3657600" lvl="7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8pPr>
            <a:lvl9pPr marL="4114800" lvl="8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ldNum" idx="1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 - 3 Up">
  <p:cSld name="Photo - 3 Up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>
            <a:spLocks noGrp="1"/>
          </p:cNvSpPr>
          <p:nvPr>
            <p:ph type="pic" idx="2"/>
          </p:nvPr>
        </p:nvSpPr>
        <p:spPr>
          <a:xfrm>
            <a:off x="15300325" y="7048500"/>
            <a:ext cx="8324850" cy="55499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9"/>
          <p:cNvSpPr>
            <a:spLocks noGrp="1"/>
          </p:cNvSpPr>
          <p:nvPr>
            <p:ph type="pic" idx="3"/>
          </p:nvPr>
        </p:nvSpPr>
        <p:spPr>
          <a:xfrm>
            <a:off x="15760700" y="863600"/>
            <a:ext cx="7404100" cy="7404100"/>
          </a:xfrm>
          <a:prstGeom prst="rect">
            <a:avLst/>
          </a:prstGeom>
          <a:noFill/>
          <a:ln>
            <a:noFill/>
          </a:ln>
        </p:spPr>
      </p:sp>
      <p:sp>
        <p:nvSpPr>
          <p:cNvPr id="35" name="Google Shape;35;p9"/>
          <p:cNvSpPr>
            <a:spLocks noGrp="1"/>
          </p:cNvSpPr>
          <p:nvPr>
            <p:ph type="pic" idx="4"/>
          </p:nvPr>
        </p:nvSpPr>
        <p:spPr>
          <a:xfrm>
            <a:off x="-990600" y="1130300"/>
            <a:ext cx="17202150" cy="11468100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9"/>
          <p:cNvSpPr txBox="1">
            <a:spLocks noGrp="1"/>
          </p:cNvSpPr>
          <p:nvPr>
            <p:ph type="sldNum" idx="1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>
            <a:spLocks noGrp="1"/>
          </p:cNvSpPr>
          <p:nvPr>
            <p:ph type="body" idx="1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sp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Helvetica Neue"/>
              <a:buNone/>
              <a:defRPr sz="3200" i="1"/>
            </a:lvl1pPr>
            <a:lvl2pPr marL="914400" lvl="1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2pPr>
            <a:lvl3pPr marL="1371600" lvl="2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3pPr>
            <a:lvl4pPr marL="1828800" lvl="3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4pPr>
            <a:lvl5pPr marL="2286000" lvl="4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5pPr>
            <a:lvl6pPr marL="2743200" lvl="5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6pPr>
            <a:lvl7pPr marL="3200400" lvl="6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7pPr>
            <a:lvl8pPr marL="3657600" lvl="7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8pPr>
            <a:lvl9pPr marL="4114800" lvl="8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2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Helvetica Neue"/>
              <a:buNone/>
              <a:defRPr sz="4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lvl="1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2pPr>
            <a:lvl3pPr marL="1371600" lvl="2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3pPr>
            <a:lvl4pPr marL="1828800" lvl="3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4pPr>
            <a:lvl5pPr marL="2286000" lvl="4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5pPr>
            <a:lvl6pPr marL="2743200" lvl="5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6pPr>
            <a:lvl7pPr marL="3200400" lvl="6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7pPr>
            <a:lvl8pPr marL="3657600" lvl="7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8pPr>
            <a:lvl9pPr marL="4114800" lvl="8" indent="-371475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">
  <p:cSld name="Photo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>
            <a:spLocks noGrp="1"/>
          </p:cNvSpPr>
          <p:nvPr>
            <p:ph type="pic" idx="2"/>
          </p:nvPr>
        </p:nvSpPr>
        <p:spPr>
          <a:xfrm>
            <a:off x="-50800" y="-1270000"/>
            <a:ext cx="24485600" cy="16323734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11"/>
          <p:cNvSpPr txBox="1">
            <a:spLocks noGrp="1"/>
          </p:cNvSpPr>
          <p:nvPr>
            <p:ph type="sldNum" idx="1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200"/>
              <a:buFont typeface="Helvetica Neue"/>
              <a:buNone/>
              <a:defRPr sz="1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200"/>
              <a:buFont typeface="Helvetica Neue"/>
              <a:buNone/>
              <a:defRPr sz="1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200"/>
              <a:buFont typeface="Helvetica Neue"/>
              <a:buNone/>
              <a:defRPr sz="1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200"/>
              <a:buFont typeface="Helvetica Neue"/>
              <a:buNone/>
              <a:defRPr sz="1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200"/>
              <a:buFont typeface="Helvetica Neue"/>
              <a:buNone/>
              <a:defRPr sz="1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200"/>
              <a:buFont typeface="Helvetica Neue"/>
              <a:buNone/>
              <a:defRPr sz="1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200"/>
              <a:buFont typeface="Helvetica Neue"/>
              <a:buNone/>
              <a:defRPr sz="1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200"/>
              <a:buFont typeface="Helvetica Neue"/>
              <a:buNone/>
              <a:defRPr sz="1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200"/>
              <a:buFont typeface="Helvetica Neue"/>
              <a:buNone/>
              <a:defRPr sz="1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rmAutofit/>
          </a:bodyPr>
          <a:lstStyle>
            <a:lvl1pPr marL="457200" marR="0" lvl="0" indent="-641350" algn="l" rtl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500"/>
              <a:buFont typeface="Helvetica Neue"/>
              <a:buChar char="•"/>
              <a:defRPr sz="5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641350" algn="l" rtl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500"/>
              <a:buFont typeface="Helvetica Neue"/>
              <a:buChar char="•"/>
              <a:defRPr sz="5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641350" algn="l" rtl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500"/>
              <a:buFont typeface="Helvetica Neue"/>
              <a:buChar char="•"/>
              <a:defRPr sz="5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641350" algn="l" rtl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500"/>
              <a:buFont typeface="Helvetica Neue"/>
              <a:buChar char="•"/>
              <a:defRPr sz="5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641350" algn="l" rtl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500"/>
              <a:buFont typeface="Helvetica Neue"/>
              <a:buChar char="•"/>
              <a:defRPr sz="5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641350" algn="l" rtl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500"/>
              <a:buFont typeface="Helvetica Neue"/>
              <a:buChar char="•"/>
              <a:defRPr sz="5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641350" algn="l" rtl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500"/>
              <a:buFont typeface="Helvetica Neue"/>
              <a:buChar char="•"/>
              <a:defRPr sz="5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641350" algn="l" rtl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500"/>
              <a:buFont typeface="Helvetica Neue"/>
              <a:buChar char="•"/>
              <a:defRPr sz="5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641350" algn="l" rtl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500"/>
              <a:buFont typeface="Helvetica Neue"/>
              <a:buChar char="•"/>
              <a:defRPr sz="5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sp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"/>
          <p:cNvSpPr txBox="1">
            <a:spLocks noGrp="1"/>
          </p:cNvSpPr>
          <p:nvPr>
            <p:ph type="title"/>
          </p:nvPr>
        </p:nvSpPr>
        <p:spPr>
          <a:xfrm>
            <a:off x="4196014" y="44083"/>
            <a:ext cx="17575074" cy="1744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8D4F3F"/>
              </a:buClr>
              <a:buSzPts val="8000"/>
              <a:buFont typeface="Proxima Nova"/>
              <a:buNone/>
            </a:pPr>
            <a:r>
              <a:rPr lang="es-ES" sz="6000" b="1" dirty="0">
                <a:solidFill>
                  <a:srgbClr val="800000"/>
                </a:solidFill>
                <a:latin typeface="Proxima Nova"/>
                <a:ea typeface="Proxima Nova"/>
                <a:cs typeface="Proxima Nova"/>
                <a:sym typeface="Proxima Nova"/>
              </a:rPr>
              <a:t>Estructura de la coalición AIPP-IYRP </a:t>
            </a:r>
            <a:r>
              <a:rPr lang="es-ES" sz="6000" b="1" dirty="0" smtClean="0">
                <a:solidFill>
                  <a:srgbClr val="800000"/>
                </a:solidFill>
                <a:latin typeface="Proxima Nova"/>
                <a:ea typeface="Proxima Nova"/>
                <a:cs typeface="Proxima Nova"/>
                <a:sym typeface="Proxima Nova"/>
              </a:rPr>
              <a:t>2026 </a:t>
            </a:r>
            <a:endParaRPr lang="es-ES" sz="6000" b="1" dirty="0">
              <a:solidFill>
                <a:srgbClr val="800000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51" name="Google Shape;5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00248" y="690674"/>
            <a:ext cx="3609555" cy="2303711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"/>
          <p:cNvSpPr txBox="1"/>
          <p:nvPr/>
        </p:nvSpPr>
        <p:spPr>
          <a:xfrm>
            <a:off x="8178717" y="2437554"/>
            <a:ext cx="11265830" cy="1572225"/>
          </a:xfrm>
          <a:prstGeom prst="rect">
            <a:avLst/>
          </a:prstGeom>
          <a:noFill/>
          <a:ln w="12700" cap="flat" cmpd="sng">
            <a:solidFill>
              <a:srgbClr val="800000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ctr" rtl="0">
              <a:lnSpc>
                <a:spcPct val="114000"/>
              </a:lnSpc>
              <a:spcBef>
                <a:spcPts val="300"/>
              </a:spcBef>
              <a:spcAft>
                <a:spcPts val="0"/>
              </a:spcAft>
              <a:buClr>
                <a:srgbClr val="A61400"/>
              </a:buClr>
              <a:buSzPts val="4500"/>
              <a:buFont typeface="Proxima Nova"/>
              <a:buNone/>
            </a:pPr>
            <a:r>
              <a:rPr lang="es-ES" sz="4500" b="1" i="0" u="none" strike="noStrike" cap="none" dirty="0">
                <a:solidFill>
                  <a:srgbClr val="A61400"/>
                </a:solidFill>
                <a:latin typeface="Proxima Nova"/>
                <a:ea typeface="Proxima Nova"/>
                <a:cs typeface="Proxima Nova"/>
                <a:sym typeface="Proxima Nova"/>
              </a:rPr>
              <a:t>Lista digital general del AIPP-IYRP</a:t>
            </a:r>
            <a:endParaRPr lang="es-ES" dirty="0">
              <a:latin typeface="Proxima Nova"/>
            </a:endParaRPr>
          </a:p>
          <a:p>
            <a:pPr marL="0" marR="0" lvl="0" indent="0" algn="ctr" rtl="0">
              <a:lnSpc>
                <a:spcPct val="114000"/>
              </a:lnSpc>
              <a:spcBef>
                <a:spcPts val="600"/>
              </a:spcBef>
              <a:spcAft>
                <a:spcPts val="300"/>
              </a:spcAft>
              <a:buClr>
                <a:srgbClr val="000000"/>
              </a:buClr>
              <a:buSzPts val="3000"/>
              <a:buFont typeface="Proxima Nova Semibold"/>
              <a:buNone/>
            </a:pPr>
            <a:r>
              <a:rPr lang="es-ES" sz="3000" b="0" i="0" u="none" strike="noStrike" cap="none" dirty="0">
                <a:solidFill>
                  <a:srgbClr val="000000"/>
                </a:solidFill>
                <a:latin typeface="Proxima Nova"/>
                <a:ea typeface="Proxima Nova Semibold"/>
                <a:cs typeface="Proxima Nova Semibold"/>
                <a:sym typeface="Proxima Nova Semibold"/>
              </a:rPr>
              <a:t>~</a:t>
            </a:r>
            <a:r>
              <a:rPr lang="es-ES" sz="3000" i="0" u="none" strike="noStrike" cap="none" dirty="0">
                <a:solidFill>
                  <a:srgbClr val="000000"/>
                </a:solidFill>
                <a:latin typeface="Proxima Nova"/>
                <a:ea typeface="Proxima Nova Semibold"/>
                <a:cs typeface="Proxima Nova Semibold"/>
                <a:sym typeface="Proxima Nova Semibold"/>
              </a:rPr>
              <a:t>800 direcciones, la mayoría </a:t>
            </a:r>
            <a:r>
              <a:rPr lang="es-ES" sz="3000" i="0" u="none" strike="noStrike" cap="none" dirty="0">
                <a:solidFill>
                  <a:srgbClr val="000000"/>
                </a:solidFill>
                <a:latin typeface="Proxima Nova"/>
                <a:ea typeface="Helvetica Neue"/>
                <a:cs typeface="Helvetica Neue"/>
                <a:sym typeface="Helvetica Neue"/>
              </a:rPr>
              <a:t>sólo</a:t>
            </a:r>
            <a:r>
              <a:rPr lang="es-ES" sz="3000" i="0" u="none" strike="noStrike" cap="none" dirty="0">
                <a:solidFill>
                  <a:srgbClr val="000000"/>
                </a:solidFill>
                <a:latin typeface="Proxima Nova"/>
                <a:ea typeface="Proxima Nova Semibold"/>
                <a:cs typeface="Proxima Nova Semibold"/>
                <a:sym typeface="Proxima Nova Semibold"/>
              </a:rPr>
              <a:t> para información </a:t>
            </a:r>
            <a:endParaRPr lang="es-ES" sz="3000" i="0" u="none" strike="noStrike" cap="none" dirty="0">
              <a:solidFill>
                <a:srgbClr val="000000"/>
              </a:solidFill>
              <a:latin typeface="Proxima Nova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3" name="Google Shape;53;p1"/>
          <p:cNvSpPr txBox="1"/>
          <p:nvPr/>
        </p:nvSpPr>
        <p:spPr>
          <a:xfrm>
            <a:off x="6224954" y="4522538"/>
            <a:ext cx="15861322" cy="1572225"/>
          </a:xfrm>
          <a:prstGeom prst="rect">
            <a:avLst/>
          </a:prstGeom>
          <a:noFill/>
          <a:ln w="12700" cap="flat" cmpd="sng">
            <a:solidFill>
              <a:srgbClr val="800000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ctr" rtl="0">
              <a:lnSpc>
                <a:spcPct val="114000"/>
              </a:lnSpc>
              <a:spcBef>
                <a:spcPts val="300"/>
              </a:spcBef>
              <a:spcAft>
                <a:spcPts val="0"/>
              </a:spcAft>
              <a:buClr>
                <a:srgbClr val="A71500"/>
              </a:buClr>
              <a:buSzPts val="4500"/>
              <a:buFont typeface="Proxima Nova"/>
              <a:buNone/>
            </a:pPr>
            <a:r>
              <a:rPr lang="es-ES" sz="4500" b="1" i="0" u="none" strike="noStrike" cap="none" dirty="0">
                <a:solidFill>
                  <a:srgbClr val="A71500"/>
                </a:solidFill>
                <a:latin typeface="Proxima Nova"/>
                <a:ea typeface="Proxima Nova"/>
                <a:cs typeface="Proxima Nova"/>
                <a:sym typeface="Proxima Nova"/>
              </a:rPr>
              <a:t>Grupo Internacional de Apoyo (ISG)</a:t>
            </a:r>
            <a:endParaRPr lang="es-ES" dirty="0">
              <a:latin typeface="Proxima Nova"/>
            </a:endParaRPr>
          </a:p>
          <a:p>
            <a:pPr marL="0" marR="0" lvl="0" indent="0" algn="ctr" rtl="0">
              <a:lnSpc>
                <a:spcPct val="114000"/>
              </a:lnSpc>
              <a:spcBef>
                <a:spcPts val="600"/>
              </a:spcBef>
              <a:spcAft>
                <a:spcPts val="300"/>
              </a:spcAft>
              <a:buClr>
                <a:srgbClr val="000000"/>
              </a:buClr>
              <a:buSzPts val="3000"/>
              <a:buFont typeface="Proxima Nova Semibold"/>
              <a:buNone/>
            </a:pPr>
            <a:r>
              <a:rPr lang="es-ES" sz="3000" b="0" i="0" u="none" strike="noStrike" cap="none" dirty="0">
                <a:solidFill>
                  <a:srgbClr val="000000"/>
                </a:solidFill>
                <a:latin typeface="Proxima Nova"/>
                <a:ea typeface="Proxima Nova Semibold"/>
                <a:cs typeface="Proxima Nova Semibold"/>
                <a:sym typeface="Proxima Nova Semibold"/>
              </a:rPr>
              <a:t>~465 socios activos, Amigos del AIPP, incluidos los miembros del GCG y la Secretaría Global</a:t>
            </a:r>
          </a:p>
        </p:txBody>
      </p:sp>
      <p:sp>
        <p:nvSpPr>
          <p:cNvPr id="54" name="Google Shape;54;p1"/>
          <p:cNvSpPr txBox="1"/>
          <p:nvPr/>
        </p:nvSpPr>
        <p:spPr>
          <a:xfrm>
            <a:off x="6224951" y="6280091"/>
            <a:ext cx="15861321" cy="2589748"/>
          </a:xfrm>
          <a:prstGeom prst="rect">
            <a:avLst/>
          </a:prstGeom>
          <a:noFill/>
          <a:ln w="12700" cap="flat" cmpd="sng">
            <a:solidFill>
              <a:srgbClr val="800000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ctr" rtl="0">
              <a:lnSpc>
                <a:spcPct val="114000"/>
              </a:lnSpc>
              <a:spcBef>
                <a:spcPts val="300"/>
              </a:spcBef>
              <a:spcAft>
                <a:spcPts val="0"/>
              </a:spcAft>
              <a:buClr>
                <a:srgbClr val="A71500"/>
              </a:buClr>
              <a:buSzPts val="4500"/>
              <a:buFont typeface="Proxima Nova"/>
              <a:buNone/>
            </a:pPr>
            <a:r>
              <a:rPr lang="es-ES" sz="4500" b="1" i="0" u="none" strike="noStrike" cap="none" dirty="0">
                <a:solidFill>
                  <a:srgbClr val="A71500"/>
                </a:solidFill>
                <a:latin typeface="Proxima Nova"/>
                <a:ea typeface="Proxima Nova"/>
                <a:cs typeface="Proxima Nova"/>
                <a:sym typeface="Proxima Nova"/>
              </a:rPr>
              <a:t>Grupo de Coordinación Global (GCG)</a:t>
            </a:r>
            <a:endParaRPr lang="es-ES" dirty="0">
              <a:latin typeface="Proxima Nova"/>
            </a:endParaRPr>
          </a:p>
          <a:p>
            <a:pPr marL="0" marR="0" lvl="0" indent="0" algn="ctr" rtl="0">
              <a:lnSpc>
                <a:spcPct val="114000"/>
              </a:lnSpc>
              <a:spcBef>
                <a:spcPts val="600"/>
              </a:spcBef>
              <a:spcAft>
                <a:spcPts val="300"/>
              </a:spcAft>
              <a:buClr>
                <a:srgbClr val="000000"/>
              </a:buClr>
              <a:buSzPts val="3000"/>
              <a:buFont typeface="Proxima Nova Semibold"/>
              <a:buNone/>
            </a:pPr>
            <a:r>
              <a:rPr lang="es-ES" sz="3000" b="0" i="0" u="none" strike="noStrike" cap="none" dirty="0">
                <a:solidFill>
                  <a:srgbClr val="000000"/>
                </a:solidFill>
                <a:latin typeface="Proxima Nova"/>
                <a:ea typeface="Proxima Nova Semibold"/>
                <a:cs typeface="Proxima Nova Semibold"/>
                <a:sym typeface="Proxima Nova Semibold"/>
              </a:rPr>
              <a:t>~50 miembros (secretaría global, presidentes de las GRAA-RISG y representantes de los principales socios de apoyo: Gobierno de </a:t>
            </a:r>
            <a:r>
              <a:rPr lang="es-ES" sz="2800" b="0" i="0" u="none" strike="noStrike" cap="none" dirty="0">
                <a:solidFill>
                  <a:srgbClr val="000000"/>
                </a:solidFill>
                <a:latin typeface="Proxima Nova"/>
                <a:ea typeface="Proxima Nova Semibold"/>
                <a:cs typeface="Proxima Nova Semibold"/>
                <a:sym typeface="Proxima Nova Semibold"/>
              </a:rPr>
              <a:t>Mongolia, FAO, ICARDA, ILC, ILRI, UICN, PNUMA, WAMIP) </a:t>
            </a:r>
          </a:p>
        </p:txBody>
      </p:sp>
      <p:sp>
        <p:nvSpPr>
          <p:cNvPr id="55" name="Google Shape;55;p1"/>
          <p:cNvSpPr txBox="1"/>
          <p:nvPr/>
        </p:nvSpPr>
        <p:spPr>
          <a:xfrm>
            <a:off x="4554202" y="10243325"/>
            <a:ext cx="4062060" cy="1718419"/>
          </a:xfrm>
          <a:prstGeom prst="rect">
            <a:avLst/>
          </a:prstGeom>
          <a:noFill/>
          <a:ln w="12700" cap="flat" cmpd="sng">
            <a:solidFill>
              <a:srgbClr val="800000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lvl="0" algn="ctr">
              <a:buClr>
                <a:srgbClr val="A71500"/>
              </a:buClr>
              <a:buSzPts val="3500"/>
            </a:pPr>
            <a:r>
              <a:rPr lang="es-ES" sz="3500" b="1" i="0" u="none" strike="noStrike" cap="none" dirty="0">
                <a:solidFill>
                  <a:srgbClr val="A71500"/>
                </a:solidFill>
                <a:latin typeface="Proxima Nova"/>
                <a:ea typeface="Proxima Nova"/>
                <a:cs typeface="Proxima Nova"/>
                <a:sym typeface="Proxima Nova"/>
              </a:rPr>
              <a:t>Equipo </a:t>
            </a:r>
            <a:r>
              <a:rPr lang="es-ES" sz="3500" b="1" dirty="0">
                <a:solidFill>
                  <a:srgbClr val="A71500"/>
                </a:solidFill>
                <a:latin typeface="Proxima Nova"/>
                <a:ea typeface="Proxima Nova"/>
                <a:cs typeface="Proxima Nova"/>
                <a:sym typeface="Proxima Nova"/>
              </a:rPr>
              <a:t>de Comunicación Global</a:t>
            </a:r>
            <a:endParaRPr lang="es-ES" sz="3500" b="1" i="0" u="none" strike="noStrike" cap="none" dirty="0">
              <a:solidFill>
                <a:srgbClr val="A71500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56" name="Google Shape;56;p1"/>
          <p:cNvSpPr txBox="1"/>
          <p:nvPr/>
        </p:nvSpPr>
        <p:spPr>
          <a:xfrm>
            <a:off x="10938144" y="9232138"/>
            <a:ext cx="5251094" cy="4206280"/>
          </a:xfrm>
          <a:prstGeom prst="rect">
            <a:avLst/>
          </a:prstGeom>
          <a:noFill/>
          <a:ln w="12700" cap="flat" cmpd="sng">
            <a:solidFill>
              <a:srgbClr val="800000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71500"/>
              </a:buClr>
              <a:buSzPts val="3500"/>
              <a:buFont typeface="Proxima Nova"/>
              <a:buNone/>
            </a:pPr>
            <a:r>
              <a:rPr lang="es-ES" sz="3500" b="1" i="0" u="none" strike="noStrike" cap="none" dirty="0">
                <a:solidFill>
                  <a:srgbClr val="A71500"/>
                </a:solidFill>
                <a:latin typeface="Proxima Nova"/>
                <a:ea typeface="Proxima Nova"/>
                <a:cs typeface="Proxima Nova"/>
                <a:sym typeface="Proxima Nova"/>
              </a:rPr>
              <a:t>Grupos de Trabajo:</a:t>
            </a:r>
            <a:endParaRPr lang="es-ES" dirty="0">
              <a:latin typeface="Proxima Nova"/>
            </a:endParaRPr>
          </a:p>
          <a:p>
            <a:pPr marR="0" lvl="0" algn="ctr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2400"/>
            </a:pPr>
            <a:r>
              <a:rPr lang="es-ES" sz="2300" i="0" u="none" strike="noStrike" cap="none" dirty="0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rPr>
              <a:t>Repoblación forestal</a:t>
            </a:r>
            <a:endParaRPr lang="es-ES" sz="2300" dirty="0">
              <a:latin typeface="Proxima Nova"/>
            </a:endParaRPr>
          </a:p>
          <a:p>
            <a: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</a:pPr>
            <a:r>
              <a:rPr lang="es-ES" sz="2300" i="0" u="none" strike="noStrike" cap="none" dirty="0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rPr>
              <a:t>Biodiversidad</a:t>
            </a:r>
            <a:endParaRPr lang="es-ES" sz="2300" dirty="0">
              <a:latin typeface="Proxima Nova"/>
            </a:endParaRPr>
          </a:p>
          <a:p>
            <a: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</a:pPr>
            <a:r>
              <a:rPr lang="es-ES" sz="2300" i="0" u="none" strike="noStrike" cap="none" dirty="0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rPr>
              <a:t>Cambio climático</a:t>
            </a:r>
          </a:p>
          <a:p>
            <a: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</a:pPr>
            <a:r>
              <a:rPr lang="es-ES" sz="2300" i="0" u="none" strike="noStrike" cap="none" dirty="0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rPr>
              <a:t>Género</a:t>
            </a:r>
            <a:endParaRPr lang="es-ES" sz="2300" dirty="0">
              <a:latin typeface="Proxima Nova"/>
            </a:endParaRPr>
          </a:p>
          <a:p>
            <a: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</a:pPr>
            <a:r>
              <a:rPr lang="es-ES" sz="2300" i="0" u="none" strike="noStrike" cap="none" dirty="0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rPr>
              <a:t>Neutralidad de la degradación de la tierra (LDN)</a:t>
            </a:r>
            <a:endParaRPr lang="es-ES" sz="2300" dirty="0">
              <a:latin typeface="Proxima Nova"/>
            </a:endParaRPr>
          </a:p>
          <a:p>
            <a:pPr algn="ctr">
              <a:buSzPts val="2400"/>
            </a:pPr>
            <a:r>
              <a:rPr lang="es-ES" sz="2300" dirty="0">
                <a:latin typeface="Proxima Nova"/>
                <a:ea typeface="Proxima Nova"/>
                <a:cs typeface="Proxima Nova"/>
                <a:sym typeface="Proxima Nova"/>
              </a:rPr>
              <a:t>Tenencia de la tierra y bienes comunes</a:t>
            </a:r>
            <a:endParaRPr lang="es-ES" sz="2300" dirty="0">
              <a:latin typeface="Proxima Nova"/>
            </a:endParaRPr>
          </a:p>
          <a:p>
            <a: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</a:pPr>
            <a:r>
              <a:rPr lang="es-ES" sz="2300" i="0" u="none" strike="noStrike" cap="none" dirty="0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rPr>
              <a:t>Economía pastoril</a:t>
            </a:r>
            <a:endParaRPr lang="es-ES" sz="2300" dirty="0">
              <a:latin typeface="Proxima Nova"/>
            </a:endParaRPr>
          </a:p>
          <a:p>
            <a: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</a:pPr>
            <a:r>
              <a:rPr lang="es-ES" sz="2300" i="0" u="none" strike="noStrike" cap="none" dirty="0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rPr>
              <a:t>Agua</a:t>
            </a:r>
            <a:endParaRPr lang="es-ES" sz="2300" dirty="0">
              <a:latin typeface="Proxima Nova"/>
            </a:endParaRPr>
          </a:p>
          <a:p>
            <a: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</a:pPr>
            <a:r>
              <a:rPr lang="es-ES" sz="2300" i="0" u="none" strike="noStrike" cap="none" dirty="0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rPr>
              <a:t>Juventud</a:t>
            </a:r>
          </a:p>
        </p:txBody>
      </p:sp>
      <p:sp>
        <p:nvSpPr>
          <p:cNvPr id="57" name="Google Shape;57;p1"/>
          <p:cNvSpPr txBox="1"/>
          <p:nvPr/>
        </p:nvSpPr>
        <p:spPr>
          <a:xfrm>
            <a:off x="18232822" y="9671148"/>
            <a:ext cx="4055181" cy="2811026"/>
          </a:xfrm>
          <a:prstGeom prst="rect">
            <a:avLst/>
          </a:prstGeom>
          <a:noFill/>
          <a:ln w="12700" cap="flat" cmpd="sng">
            <a:solidFill>
              <a:srgbClr val="800000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71500"/>
              </a:buClr>
              <a:buSzPts val="3500"/>
              <a:buFont typeface="Proxima Nova"/>
              <a:buNone/>
            </a:pPr>
            <a:r>
              <a:rPr lang="es-ES" sz="3500" b="1" i="0" u="none" strike="noStrike" cap="none" dirty="0">
                <a:solidFill>
                  <a:srgbClr val="A71500"/>
                </a:solidFill>
                <a:latin typeface="Proxima Nova"/>
                <a:ea typeface="Proxima Nova"/>
                <a:cs typeface="Proxima Nova"/>
                <a:sym typeface="Proxima Nova"/>
              </a:rPr>
              <a:t>Grupos Regionales de Apoyo al AIPP (GRAA-RISG)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71500"/>
              </a:buClr>
              <a:buSzPts val="3500"/>
              <a:buFont typeface="Proxima Nova"/>
              <a:buNone/>
            </a:pPr>
            <a:endParaRPr lang="es-ES" sz="1800" i="0" u="none" strike="noStrike" cap="none" dirty="0">
              <a:solidFill>
                <a:srgbClr val="A71500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71500"/>
              </a:buClr>
              <a:buSzPts val="3500"/>
              <a:buFont typeface="Proxima Nova"/>
              <a:buNone/>
            </a:pPr>
            <a:r>
              <a:rPr lang="es-ES" sz="1800" i="0" u="none" strike="noStrike" cap="none" dirty="0">
                <a:solidFill>
                  <a:srgbClr val="A71500"/>
                </a:solidFill>
                <a:latin typeface="Proxima Nova"/>
                <a:ea typeface="Proxima Nova"/>
                <a:cs typeface="Proxima Nova"/>
                <a:sym typeface="Proxima Nova"/>
              </a:rPr>
              <a:t>RISG Regional IYRP </a:t>
            </a:r>
            <a:r>
              <a:rPr lang="es-ES" sz="1800" i="0" u="none" strike="noStrike" cap="none" dirty="0" err="1">
                <a:solidFill>
                  <a:srgbClr val="A71500"/>
                </a:solidFill>
                <a:latin typeface="Proxima Nova"/>
                <a:ea typeface="Proxima Nova"/>
                <a:cs typeface="Proxima Nova"/>
                <a:sym typeface="Proxima Nova"/>
              </a:rPr>
              <a:t>Support</a:t>
            </a:r>
            <a:r>
              <a:rPr lang="es-ES" sz="1800" i="0" u="none" strike="noStrike" cap="none" dirty="0">
                <a:solidFill>
                  <a:srgbClr val="A71500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es-ES" sz="1800" i="0" u="none" strike="noStrike" cap="none" dirty="0" err="1">
                <a:solidFill>
                  <a:srgbClr val="A71500"/>
                </a:solidFill>
                <a:latin typeface="Proxima Nova"/>
                <a:ea typeface="Proxima Nova"/>
                <a:cs typeface="Proxima Nova"/>
                <a:sym typeface="Proxima Nova"/>
              </a:rPr>
              <a:t>Group</a:t>
            </a:r>
            <a:endParaRPr lang="es-ES" sz="1800" i="0" u="none" strike="noStrike" cap="none" dirty="0">
              <a:solidFill>
                <a:srgbClr val="A71500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cxnSp>
        <p:nvCxnSpPr>
          <p:cNvPr id="58" name="Google Shape;58;p1"/>
          <p:cNvCxnSpPr>
            <a:cxnSpLocks/>
          </p:cNvCxnSpPr>
          <p:nvPr/>
        </p:nvCxnSpPr>
        <p:spPr>
          <a:xfrm flipH="1">
            <a:off x="5153398" y="5411033"/>
            <a:ext cx="1071556" cy="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miter lim="400000"/>
            <a:headEnd type="stealth" w="med" len="med"/>
            <a:tailEnd type="stealth" w="med" len="med"/>
          </a:ln>
        </p:spPr>
      </p:cxnSp>
      <p:cxnSp>
        <p:nvCxnSpPr>
          <p:cNvPr id="59" name="Google Shape;59;p1"/>
          <p:cNvCxnSpPr>
            <a:cxnSpLocks/>
            <a:endCxn id="57" idx="0"/>
          </p:cNvCxnSpPr>
          <p:nvPr/>
        </p:nvCxnSpPr>
        <p:spPr>
          <a:xfrm>
            <a:off x="17936870" y="8831689"/>
            <a:ext cx="2323543" cy="839459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miter lim="400000"/>
            <a:headEnd type="stealth" w="med" len="med"/>
            <a:tailEnd type="stealth" w="med" len="med"/>
          </a:ln>
        </p:spPr>
      </p:cxnSp>
      <p:cxnSp>
        <p:nvCxnSpPr>
          <p:cNvPr id="60" name="Google Shape;60;p1"/>
          <p:cNvCxnSpPr/>
          <p:nvPr/>
        </p:nvCxnSpPr>
        <p:spPr>
          <a:xfrm>
            <a:off x="13563691" y="6044546"/>
            <a:ext cx="0" cy="524969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miter lim="400000"/>
            <a:headEnd type="stealth" w="med" len="med"/>
            <a:tailEnd type="stealth" w="med" len="med"/>
          </a:ln>
        </p:spPr>
      </p:cxnSp>
      <p:cxnSp>
        <p:nvCxnSpPr>
          <p:cNvPr id="61" name="Google Shape;61;p1"/>
          <p:cNvCxnSpPr/>
          <p:nvPr/>
        </p:nvCxnSpPr>
        <p:spPr>
          <a:xfrm>
            <a:off x="13563691" y="4072946"/>
            <a:ext cx="0" cy="493450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miter lim="400000"/>
            <a:headEnd type="stealth" w="med" len="med"/>
            <a:tailEnd type="stealth" w="med" len="med"/>
          </a:ln>
        </p:spPr>
      </p:cxnSp>
      <p:sp>
        <p:nvSpPr>
          <p:cNvPr id="64" name="Google Shape;64;p1"/>
          <p:cNvSpPr txBox="1"/>
          <p:nvPr/>
        </p:nvSpPr>
        <p:spPr>
          <a:xfrm>
            <a:off x="1091336" y="4132200"/>
            <a:ext cx="4062061" cy="3103414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A61400"/>
              </a:buClr>
              <a:buSzPts val="3500"/>
              <a:buFont typeface="Proxima Nova"/>
              <a:buNone/>
            </a:pPr>
            <a:r>
              <a:rPr lang="es-ES" sz="3500" b="1" i="0" u="none" strike="noStrike" cap="none" dirty="0">
                <a:solidFill>
                  <a:srgbClr val="A71500"/>
                </a:solidFill>
                <a:latin typeface="Proxima Nova"/>
                <a:ea typeface="Proxima Nova"/>
                <a:cs typeface="Proxima Nova"/>
                <a:sym typeface="Proxima Nova"/>
              </a:rPr>
              <a:t>Secretaría Global</a:t>
            </a:r>
            <a:endParaRPr lang="es-ES" sz="3500" b="1" i="0" u="none" strike="noStrike" cap="none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Proxima Nova"/>
              <a:buNone/>
            </a:pPr>
            <a:r>
              <a:rPr lang="es-ES" sz="2500" b="0" i="1" u="none" strike="noStrike" cap="none" dirty="0">
                <a:solidFill>
                  <a:schemeClr val="tx1"/>
                </a:solidFill>
                <a:latin typeface="Proxima Nova"/>
                <a:ea typeface="Proxima Nova"/>
                <a:cs typeface="Proxima Nova"/>
                <a:sym typeface="Proxima Nova"/>
              </a:rPr>
              <a:t>Copresidentes, </a:t>
            </a:r>
            <a:endParaRPr lang="es-ES" dirty="0">
              <a:solidFill>
                <a:schemeClr val="tx1"/>
              </a:solidFill>
              <a:latin typeface="Proxima Nov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Proxima Nova"/>
              <a:buNone/>
            </a:pPr>
            <a:r>
              <a:rPr lang="es-ES" sz="2500" b="0" i="1" u="none" strike="noStrike" cap="none" dirty="0">
                <a:solidFill>
                  <a:schemeClr val="tx1"/>
                </a:solidFill>
                <a:latin typeface="Proxima Nova"/>
                <a:ea typeface="Proxima Nova"/>
                <a:cs typeface="Proxima Nova"/>
                <a:sym typeface="Proxima Nova"/>
              </a:rPr>
              <a:t>Coordinadores del equipo de comunicación y de los grupos de trabajo y gestores del portal web y  las listas de correo</a:t>
            </a:r>
          </a:p>
        </p:txBody>
      </p:sp>
      <p:cxnSp>
        <p:nvCxnSpPr>
          <p:cNvPr id="22" name="Google Shape;58;p1"/>
          <p:cNvCxnSpPr>
            <a:cxnSpLocks/>
            <a:endCxn id="55" idx="0"/>
          </p:cNvCxnSpPr>
          <p:nvPr/>
        </p:nvCxnSpPr>
        <p:spPr>
          <a:xfrm flipH="1">
            <a:off x="6585232" y="8908958"/>
            <a:ext cx="2309328" cy="1334367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miter lim="400000"/>
            <a:headEnd type="stealth" w="med" len="med"/>
            <a:tailEnd type="stealth" w="med" len="med"/>
          </a:ln>
        </p:spPr>
      </p:cxnSp>
      <p:cxnSp>
        <p:nvCxnSpPr>
          <p:cNvPr id="29" name="Google Shape;58;p1"/>
          <p:cNvCxnSpPr>
            <a:cxnSpLocks/>
          </p:cNvCxnSpPr>
          <p:nvPr/>
        </p:nvCxnSpPr>
        <p:spPr>
          <a:xfrm flipH="1" flipV="1">
            <a:off x="5202246" y="6325295"/>
            <a:ext cx="1022705" cy="1295943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miter lim="400000"/>
            <a:headEnd type="stealth" w="med" len="med"/>
            <a:tailEnd type="stealth" w="med" len="med"/>
          </a:ln>
        </p:spPr>
      </p:cxnSp>
      <p:cxnSp>
        <p:nvCxnSpPr>
          <p:cNvPr id="40" name="Google Shape;60;p1"/>
          <p:cNvCxnSpPr>
            <a:cxnSpLocks/>
          </p:cNvCxnSpPr>
          <p:nvPr/>
        </p:nvCxnSpPr>
        <p:spPr>
          <a:xfrm>
            <a:off x="13563691" y="8869839"/>
            <a:ext cx="0" cy="362299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miter lim="400000"/>
            <a:headEnd type="stealth" w="med" len="med"/>
            <a:tailEnd type="stealth" w="med" len="med"/>
          </a:ln>
        </p:spPr>
      </p:cxnSp>
      <p:cxnSp>
        <p:nvCxnSpPr>
          <p:cNvPr id="45" name="Google Shape;58;p1"/>
          <p:cNvCxnSpPr>
            <a:cxnSpLocks/>
          </p:cNvCxnSpPr>
          <p:nvPr/>
        </p:nvCxnSpPr>
        <p:spPr>
          <a:xfrm flipH="1">
            <a:off x="5226671" y="3302791"/>
            <a:ext cx="2952047" cy="1263605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miter lim="400000"/>
            <a:headEnd type="stealth" w="med" len="med"/>
            <a:tailEnd type="stealth" w="med" len="med"/>
          </a:ln>
        </p:spPr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ED3AC5B5-995B-03D7-6440-CFAAB8AFA20B}"/>
              </a:ext>
            </a:extLst>
          </p:cNvPr>
          <p:cNvSpPr txBox="1"/>
          <p:nvPr/>
        </p:nvSpPr>
        <p:spPr>
          <a:xfrm>
            <a:off x="5713598" y="1390276"/>
            <a:ext cx="150345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>
                <a:solidFill>
                  <a:srgbClr val="800000"/>
                </a:solidFill>
                <a:latin typeface="Proxima Nova"/>
              </a:rPr>
              <a:t>AIPP = Año Internacional de Pastizales y Pastores   IYRP International </a:t>
            </a:r>
            <a:r>
              <a:rPr lang="es-ES" sz="2400" dirty="0" err="1">
                <a:solidFill>
                  <a:srgbClr val="800000"/>
                </a:solidFill>
                <a:latin typeface="Proxima Nova"/>
              </a:rPr>
              <a:t>Year</a:t>
            </a:r>
            <a:r>
              <a:rPr lang="es-ES" sz="2400" dirty="0">
                <a:solidFill>
                  <a:srgbClr val="800000"/>
                </a:solidFill>
                <a:latin typeface="Proxima Nova"/>
              </a:rPr>
              <a:t> of </a:t>
            </a:r>
            <a:r>
              <a:rPr lang="es-ES" sz="2400" smtClean="0">
                <a:solidFill>
                  <a:srgbClr val="800000"/>
                </a:solidFill>
                <a:latin typeface="Proxima Nova"/>
              </a:rPr>
              <a:t>Rangelands </a:t>
            </a:r>
            <a:r>
              <a:rPr lang="es-ES" sz="2400" dirty="0">
                <a:solidFill>
                  <a:srgbClr val="800000"/>
                </a:solidFill>
                <a:latin typeface="Proxima Nova"/>
              </a:rPr>
              <a:t>&amp; </a:t>
            </a:r>
            <a:r>
              <a:rPr lang="es-ES" sz="2400" dirty="0" err="1">
                <a:solidFill>
                  <a:srgbClr val="800000"/>
                </a:solidFill>
                <a:latin typeface="Proxima Nova"/>
              </a:rPr>
              <a:t>Pastoralists</a:t>
            </a:r>
            <a:endParaRPr lang="es-ES" sz="2400" dirty="0">
              <a:solidFill>
                <a:srgbClr val="800000"/>
              </a:solidFill>
              <a:latin typeface="Proxima Nov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187</Words>
  <Application>Microsoft Macintosh PowerPoint</Application>
  <PresentationFormat>Benutzerdefiniert</PresentationFormat>
  <Paragraphs>25</Paragraphs>
  <Slides>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White</vt:lpstr>
      <vt:lpstr>Estructura de la coalición AIPP-IYRP 2026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 of IYRP 2026 coalition</dc:title>
  <dc:creator>Pedro M. Herrera</dc:creator>
  <cp:keywords>, docId:819F7BC0C14B1051967CFEF504929BF0</cp:keywords>
  <cp:lastModifiedBy>Reviewer</cp:lastModifiedBy>
  <cp:revision>8</cp:revision>
  <dcterms:modified xsi:type="dcterms:W3CDTF">2023-11-15T15:24:51Z</dcterms:modified>
</cp:coreProperties>
</file>