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000000"/>
          </p15:clr>
        </p15:guide>
        <p15:guide id="2" pos="7680">
          <p15:clr>
            <a:srgbClr val="000000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iERyLDox8CUoHAUSpE1aQWRsGn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-104" y="-536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22" Type="http://customschemas.google.com/relationships/presentationmetadata" Target="metadata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76129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2128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Bullets &amp; Photo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>
            <a:spLocks noGrp="1"/>
          </p:cNvSpPr>
          <p:nvPr>
            <p:ph type="pic" idx="2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  <a:noFill/>
          <a:ln>
            <a:noFill/>
          </a:ln>
        </p:spPr>
      </p:sp>
      <p:sp>
        <p:nvSpPr>
          <p:cNvPr id="11" name="Google Shape;11;p3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1pPr>
            <a:lvl2pPr marL="914400" lvl="1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2pPr>
            <a:lvl3pPr marL="1371600" lvl="2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3pPr>
            <a:lvl4pPr marL="1828800" lvl="3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4pPr>
            <a:lvl5pPr marL="2286000" lvl="4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Vertical">
  <p:cSld name="Photo - Vertica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>
            <a:spLocks noGrp="1"/>
          </p:cNvSpPr>
          <p:nvPr>
            <p:ph type="pic" idx="2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  <a:noFill/>
          <a:ln>
            <a:noFill/>
          </a:ln>
        </p:spPr>
      </p:sp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Helvetica Neue"/>
              <a:buNone/>
              <a:defRPr sz="8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Top">
  <p:cSld name="Title - Top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1pPr>
            <a:lvl2pPr marL="914400" lvl="1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2pPr>
            <a:lvl3pPr marL="1371600" lvl="2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3pPr>
            <a:lvl4pPr marL="1828800" lvl="3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4pPr>
            <a:lvl5pPr marL="2286000" lvl="4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">
  <p:cSld name="Bulle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1pPr>
            <a:lvl2pPr marL="914400" lvl="1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2pPr>
            <a:lvl3pPr marL="1371600" lvl="2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3pPr>
            <a:lvl4pPr marL="1828800" lvl="3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4pPr>
            <a:lvl5pPr marL="2286000" lvl="4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3 Up">
  <p:cSld name="Photo - 3 Up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>
            <a:spLocks noGrp="1"/>
          </p:cNvSpPr>
          <p:nvPr>
            <p:ph type="pic" idx="2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9"/>
          <p:cNvSpPr>
            <a:spLocks noGrp="1"/>
          </p:cNvSpPr>
          <p:nvPr>
            <p:ph type="pic" idx="3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Google Shape;35;p9"/>
          <p:cNvSpPr>
            <a:spLocks noGrp="1"/>
          </p:cNvSpPr>
          <p:nvPr>
            <p:ph type="pic" idx="4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"/>
              <a:buNone/>
              <a:defRPr sz="3200" i="1"/>
            </a:lvl1pPr>
            <a:lvl2pPr marL="914400" lvl="1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Helvetica Neue"/>
              <a:buNone/>
              <a:defRPr sz="4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>
            <a:spLocks noGrp="1"/>
          </p:cNvSpPr>
          <p:nvPr>
            <p:ph type="pic" idx="2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marR="0" lvl="0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>
            <a:spLocks noGrp="1"/>
          </p:cNvSpPr>
          <p:nvPr>
            <p:ph type="title"/>
          </p:nvPr>
        </p:nvSpPr>
        <p:spPr>
          <a:xfrm>
            <a:off x="4336691" y="355600"/>
            <a:ext cx="17575074" cy="1744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D4F3F"/>
              </a:buClr>
              <a:buSzPts val="8000"/>
              <a:buFont typeface="Proxima Nova"/>
              <a:buNone/>
            </a:pPr>
            <a:r>
              <a:rPr lang="en-GB" sz="8000" b="1" dirty="0">
                <a:solidFill>
                  <a:srgbClr val="800000"/>
                </a:solidFill>
                <a:latin typeface="Proxima Nova"/>
                <a:ea typeface="Proxima Nova"/>
                <a:cs typeface="Proxima Nova"/>
                <a:sym typeface="Proxima Nova"/>
              </a:rPr>
              <a:t>2026</a:t>
            </a:r>
            <a:r>
              <a:rPr lang="zh-CN" altLang="en-US" sz="8000" b="1" dirty="0">
                <a:solidFill>
                  <a:srgbClr val="800000"/>
                </a:solidFill>
                <a:latin typeface="Proxima Nova"/>
                <a:ea typeface="Proxima Nova"/>
                <a:cs typeface="Proxima Nova"/>
                <a:sym typeface="Proxima Nova"/>
              </a:rPr>
              <a:t>国际草原与牧民年联盟结构</a:t>
            </a:r>
            <a:endParaRPr sz="8000" b="1" dirty="0">
              <a:solidFill>
                <a:srgbClr val="8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0248" y="690674"/>
            <a:ext cx="3609555" cy="2303711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9894776" y="2544579"/>
            <a:ext cx="7253521" cy="1572225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algn="ctr">
              <a:lnSpc>
                <a:spcPct val="114000"/>
              </a:lnSpc>
              <a:spcBef>
                <a:spcPts val="300"/>
              </a:spcBef>
              <a:buClr>
                <a:srgbClr val="A71500"/>
              </a:buClr>
              <a:buSzPts val="4500"/>
            </a:pPr>
            <a:r>
              <a:rPr lang="en-GB" sz="4500" b="1" dirty="0">
                <a:solidFill>
                  <a:srgbClr val="A71500"/>
                </a:solidFill>
                <a:latin typeface="Proxima Nova"/>
                <a:sym typeface="Proxima Nova"/>
              </a:rPr>
              <a:t>IYRP </a:t>
            </a:r>
            <a:r>
              <a:rPr lang="zh-CN" altLang="en-US" sz="4500" b="1" dirty="0">
                <a:solidFill>
                  <a:srgbClr val="A71500"/>
                </a:solidFill>
                <a:latin typeface="Proxima Nova"/>
                <a:sym typeface="Proxima Nova"/>
              </a:rPr>
              <a:t>通用电子名录</a:t>
            </a:r>
            <a:endParaRPr sz="4500" b="1" dirty="0">
              <a:solidFill>
                <a:srgbClr val="A71500"/>
              </a:solidFill>
              <a:latin typeface="Proxima Nova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buClr>
                <a:srgbClr val="000000"/>
              </a:buClr>
              <a:buSzPts val="3000"/>
              <a:buFont typeface="Proxima Nova Semibold"/>
              <a:buNone/>
              <a:tabLst/>
              <a:defRPr/>
            </a:pPr>
            <a:r>
              <a:rPr kumimoji="0" lang="en-US" altLang="zh-CN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Helvetica Neue"/>
                <a:sym typeface="Helvetica Neue"/>
              </a:rPr>
              <a:t>~800</a:t>
            </a:r>
            <a:r>
              <a:rPr kumimoji="0" lang="zh-CN" alt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Helvetica Neue"/>
                <a:sym typeface="Helvetica Neue"/>
              </a:rPr>
              <a:t>个通讯地址供参考</a:t>
            </a:r>
            <a:endParaRPr kumimoji="0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Helvetica Neue"/>
              <a:sym typeface="Helvetica Neue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6660313" y="4342506"/>
            <a:ext cx="14580941" cy="1572225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A71500"/>
              </a:buClr>
              <a:buSzPts val="4500"/>
              <a:buFont typeface="Proxima Nova"/>
              <a:buNone/>
              <a:tabLst/>
              <a:defRPr/>
            </a:pPr>
            <a:r>
              <a:rPr lang="zh-CN" altLang="en-US" sz="4500" b="1" dirty="0">
                <a:solidFill>
                  <a:srgbClr val="A71500"/>
                </a:solidFill>
                <a:latin typeface="Proxima Nova"/>
                <a:sym typeface="Proxima Nova"/>
              </a:rPr>
              <a:t>国际支持小组</a:t>
            </a:r>
            <a:r>
              <a:rPr lang="en-GB" sz="4500" b="1" dirty="0">
                <a:solidFill>
                  <a:srgbClr val="A71500"/>
                </a:solidFill>
                <a:latin typeface="Proxima Nova"/>
                <a:sym typeface="Proxima Nova"/>
              </a:rPr>
              <a:t>(ISG)</a:t>
            </a:r>
            <a:endParaRPr sz="4500" b="1" dirty="0">
              <a:solidFill>
                <a:srgbClr val="A71500"/>
              </a:solidFill>
              <a:latin typeface="Proxima Nova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buClr>
                <a:srgbClr val="000000"/>
              </a:buClr>
              <a:buSzPts val="3000"/>
              <a:buFont typeface="Proxima Nova Semibold"/>
              <a:buNone/>
              <a:tabLst/>
              <a:defRPr/>
            </a:pPr>
            <a:r>
              <a:rPr lang="en-US" altLang="zh-CN" sz="3000" b="1" dirty="0">
                <a:latin typeface="等线" panose="02010600030101010101" pitchFamily="2" charset="-122"/>
                <a:ea typeface="等线" panose="02010600030101010101" pitchFamily="2" charset="-122"/>
                <a:sym typeface="Proxima Nova Semibold"/>
              </a:rPr>
              <a:t>~465</a:t>
            </a:r>
            <a:r>
              <a:rPr lang="zh-CN" altLang="en-US" sz="3000" b="1" dirty="0">
                <a:latin typeface="等线" panose="02010600030101010101" pitchFamily="2" charset="-122"/>
                <a:ea typeface="等线" panose="02010600030101010101" pitchFamily="2" charset="-122"/>
                <a:sym typeface="Proxima Nova Semibold"/>
              </a:rPr>
              <a:t>个活跃的合作伙伴，包括</a:t>
            </a:r>
            <a:r>
              <a:rPr lang="en-US" altLang="zh-CN" sz="3000" b="1" dirty="0">
                <a:latin typeface="等线" panose="02010600030101010101" pitchFamily="2" charset="-122"/>
                <a:ea typeface="等线" panose="02010600030101010101" pitchFamily="2" charset="-122"/>
                <a:sym typeface="Proxima Nova Semibold"/>
              </a:rPr>
              <a:t>GCG</a:t>
            </a:r>
            <a:r>
              <a:rPr lang="zh-CN" altLang="en-US" sz="3000" b="1" dirty="0">
                <a:latin typeface="等线" panose="02010600030101010101" pitchFamily="2" charset="-122"/>
                <a:ea typeface="等线" panose="02010600030101010101" pitchFamily="2" charset="-122"/>
                <a:sym typeface="Proxima Nova Semibold"/>
              </a:rPr>
              <a:t>成员和国际秘书处</a:t>
            </a:r>
            <a:endParaRPr lang="en-GB" sz="3000" b="1" dirty="0">
              <a:latin typeface="等线" panose="02010600030101010101" pitchFamily="2" charset="-122"/>
              <a:ea typeface="等线" panose="02010600030101010101" pitchFamily="2" charset="-122"/>
              <a:sym typeface="Proxima Nova Semibold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6660313" y="6125928"/>
            <a:ext cx="14563373" cy="3266535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A71500"/>
              </a:buClr>
              <a:buSzPts val="4500"/>
              <a:buFont typeface="Proxima Nova"/>
              <a:buNone/>
              <a:tabLst/>
              <a:defRPr/>
            </a:pPr>
            <a:r>
              <a:rPr kumimoji="0" lang="zh-CN" altLang="en-US" sz="4500" b="1" i="0" u="none" strike="noStrike" kern="0" cap="none" spc="0" normalizeH="0" baseline="0" noProof="0" dirty="0">
                <a:ln>
                  <a:noFill/>
                </a:ln>
                <a:solidFill>
                  <a:srgbClr val="A71500"/>
                </a:solidFill>
                <a:effectLst/>
                <a:uLnTx/>
                <a:uFillTx/>
                <a:latin typeface="Proxima Nova"/>
                <a:ea typeface="Proxima Nova"/>
                <a:cs typeface="Proxima Nova"/>
                <a:sym typeface="Proxima Nova"/>
              </a:rPr>
              <a:t>国际协调小组</a:t>
            </a:r>
            <a:r>
              <a:rPr kumimoji="0" lang="en-GB" sz="4500" b="1" i="0" u="none" strike="noStrike" kern="0" cap="none" spc="0" normalizeH="0" baseline="0" noProof="0" dirty="0">
                <a:ln>
                  <a:noFill/>
                </a:ln>
                <a:solidFill>
                  <a:srgbClr val="A71500"/>
                </a:solidFill>
                <a:effectLst/>
                <a:uLnTx/>
                <a:uFillTx/>
                <a:latin typeface="Proxima Nova"/>
                <a:ea typeface="Proxima Nova"/>
                <a:cs typeface="Proxima Nova"/>
                <a:sym typeface="Proxima Nova"/>
              </a:rPr>
              <a:t>(GCG)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buClr>
                <a:srgbClr val="000000"/>
              </a:buClr>
              <a:buSzPts val="3000"/>
              <a:buFont typeface="Proxima Nova Semibold"/>
              <a:buNone/>
              <a:tabLst/>
              <a:defRPr/>
            </a:pPr>
            <a:r>
              <a:rPr lang="en-US" altLang="zh-CN" sz="3000" b="1" dirty="0">
                <a:latin typeface="等线" panose="02010600030101010101" pitchFamily="2" charset="-122"/>
                <a:ea typeface="等线" panose="02010600030101010101" pitchFamily="2" charset="-122"/>
                <a:sym typeface="Proxima Nova Semibold"/>
              </a:rPr>
              <a:t>~50</a:t>
            </a:r>
            <a:r>
              <a:rPr lang="zh-CN" altLang="en-US" sz="3000" b="1" dirty="0">
                <a:latin typeface="等线" panose="02010600030101010101" pitchFamily="2" charset="-122"/>
                <a:ea typeface="等线" panose="02010600030101010101" pitchFamily="2" charset="-122"/>
                <a:sym typeface="Proxima Nova Semibold"/>
              </a:rPr>
              <a:t>名成员代表，包括全球秘书处、</a:t>
            </a:r>
            <a:r>
              <a:rPr lang="en-US" altLang="zh-CN" sz="3000" b="1" dirty="0">
                <a:latin typeface="等线" panose="02010600030101010101" pitchFamily="2" charset="-122"/>
                <a:ea typeface="等线" panose="02010600030101010101" pitchFamily="2" charset="-122"/>
                <a:sym typeface="Proxima Nova Semibold"/>
              </a:rPr>
              <a:t>RISG</a:t>
            </a:r>
            <a:r>
              <a:rPr lang="zh-CN" altLang="en-US" sz="3000" b="1" dirty="0">
                <a:latin typeface="等线" panose="02010600030101010101" pitchFamily="2" charset="-122"/>
                <a:ea typeface="等线" panose="02010600030101010101" pitchFamily="2" charset="-122"/>
                <a:sym typeface="Proxima Nova Semibold"/>
              </a:rPr>
              <a:t>主席和主要支持组织的代表：</a:t>
            </a:r>
            <a:endParaRPr lang="en-US" altLang="zh-CN" sz="3000" b="1" dirty="0">
              <a:latin typeface="等线" panose="02010600030101010101" pitchFamily="2" charset="-122"/>
              <a:ea typeface="等线" panose="02010600030101010101" pitchFamily="2" charset="-122"/>
              <a:sym typeface="Proxima Nova Semibold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buClr>
                <a:srgbClr val="000000"/>
              </a:buClr>
              <a:buSzPts val="3000"/>
              <a:buFont typeface="Proxima Nova Semibold"/>
              <a:buNone/>
              <a:tabLst/>
              <a:defRPr/>
            </a:pPr>
            <a:r>
              <a:rPr lang="zh-CN" altLang="en-US" sz="3000" b="1" dirty="0">
                <a:latin typeface="等线" panose="02010600030101010101" pitchFamily="2" charset="-122"/>
                <a:ea typeface="等线" panose="02010600030101010101" pitchFamily="2" charset="-122"/>
                <a:sym typeface="Proxima Nova Semibold"/>
              </a:rPr>
              <a:t>蒙古政府、粮农组织（</a:t>
            </a:r>
            <a:r>
              <a:rPr lang="en-US" altLang="zh-CN" sz="3000" b="1" dirty="0">
                <a:latin typeface="等线" panose="02010600030101010101" pitchFamily="2" charset="-122"/>
                <a:ea typeface="等线" panose="02010600030101010101" pitchFamily="2" charset="-122"/>
                <a:sym typeface="Proxima Nova Semibold"/>
              </a:rPr>
              <a:t>FAO</a:t>
            </a:r>
            <a:r>
              <a:rPr lang="zh-CN" altLang="en-US" sz="3000" b="1" dirty="0">
                <a:latin typeface="等线" panose="02010600030101010101" pitchFamily="2" charset="-122"/>
                <a:ea typeface="等线" panose="02010600030101010101" pitchFamily="2" charset="-122"/>
                <a:sym typeface="Proxima Nova Semibold"/>
              </a:rPr>
              <a:t>）、国际干旱地区农业研究中心（</a:t>
            </a:r>
            <a:r>
              <a:rPr lang="en-US" altLang="zh-CN" sz="3000" b="1" dirty="0">
                <a:latin typeface="等线" panose="02010600030101010101" pitchFamily="2" charset="-122"/>
                <a:ea typeface="等线" panose="02010600030101010101" pitchFamily="2" charset="-122"/>
                <a:sym typeface="Proxima Nova Semibold"/>
              </a:rPr>
              <a:t>ICARDA</a:t>
            </a:r>
            <a:r>
              <a:rPr lang="zh-CN" altLang="en-US" sz="3000" b="1" dirty="0">
                <a:latin typeface="等线" panose="02010600030101010101" pitchFamily="2" charset="-122"/>
                <a:ea typeface="等线" panose="02010600030101010101" pitchFamily="2" charset="-122"/>
                <a:sym typeface="Proxima Nova Semibold"/>
              </a:rPr>
              <a:t>）、国际土地研究中心（</a:t>
            </a:r>
            <a:r>
              <a:rPr lang="en-US" altLang="zh-CN" sz="3000" b="1" dirty="0">
                <a:latin typeface="等线" panose="02010600030101010101" pitchFamily="2" charset="-122"/>
                <a:ea typeface="等线" panose="02010600030101010101" pitchFamily="2" charset="-122"/>
                <a:sym typeface="Proxima Nova Semibold"/>
              </a:rPr>
              <a:t>ILC</a:t>
            </a:r>
            <a:r>
              <a:rPr lang="zh-CN" altLang="en-US" sz="3000" b="1" dirty="0">
                <a:latin typeface="等线" panose="02010600030101010101" pitchFamily="2" charset="-122"/>
                <a:ea typeface="等线" panose="02010600030101010101" pitchFamily="2" charset="-122"/>
                <a:sym typeface="Proxima Nova Semibold"/>
              </a:rPr>
              <a:t>）、国际水稻研究所（</a:t>
            </a:r>
            <a:r>
              <a:rPr lang="en-US" altLang="zh-CN" sz="3000" b="1" dirty="0">
                <a:latin typeface="等线" panose="02010600030101010101" pitchFamily="2" charset="-122"/>
                <a:ea typeface="等线" panose="02010600030101010101" pitchFamily="2" charset="-122"/>
                <a:sym typeface="Proxima Nova Semibold"/>
              </a:rPr>
              <a:t>ILRI</a:t>
            </a:r>
            <a:r>
              <a:rPr lang="zh-CN" altLang="en-US" sz="3000" b="1" dirty="0">
                <a:latin typeface="等线" panose="02010600030101010101" pitchFamily="2" charset="-122"/>
                <a:ea typeface="等线" panose="02010600030101010101" pitchFamily="2" charset="-122"/>
                <a:sym typeface="Proxima Nova Semibold"/>
              </a:rPr>
              <a:t>）、世界自然保护联盟（</a:t>
            </a:r>
            <a:r>
              <a:rPr lang="en-US" altLang="zh-CN" sz="3000" b="1" dirty="0">
                <a:latin typeface="等线" panose="02010600030101010101" pitchFamily="2" charset="-122"/>
                <a:ea typeface="等线" panose="02010600030101010101" pitchFamily="2" charset="-122"/>
                <a:sym typeface="Proxima Nova Semibold"/>
              </a:rPr>
              <a:t>IUCN</a:t>
            </a:r>
            <a:r>
              <a:rPr lang="zh-CN" altLang="en-US" sz="3000" b="1" dirty="0">
                <a:latin typeface="等线" panose="02010600030101010101" pitchFamily="2" charset="-122"/>
                <a:ea typeface="等线" panose="02010600030101010101" pitchFamily="2" charset="-122"/>
                <a:sym typeface="Proxima Nova Semibold"/>
              </a:rPr>
              <a:t>）、联合国环境规划署（</a:t>
            </a:r>
            <a:r>
              <a:rPr lang="en-US" altLang="zh-CN" sz="3000" b="1" dirty="0">
                <a:latin typeface="等线" panose="02010600030101010101" pitchFamily="2" charset="-122"/>
                <a:ea typeface="等线" panose="02010600030101010101" pitchFamily="2" charset="-122"/>
                <a:sym typeface="Proxima Nova Semibold"/>
              </a:rPr>
              <a:t>UNEP</a:t>
            </a:r>
            <a:r>
              <a:rPr lang="zh-CN" altLang="en-US" sz="3000" b="1" dirty="0">
                <a:latin typeface="等线" panose="02010600030101010101" pitchFamily="2" charset="-122"/>
                <a:ea typeface="等线" panose="02010600030101010101" pitchFamily="2" charset="-122"/>
                <a:sym typeface="Proxima Nova Semibold"/>
              </a:rPr>
              <a:t>）、世界农业知识管理计划（</a:t>
            </a:r>
            <a:r>
              <a:rPr lang="en-US" altLang="zh-CN" sz="3000" b="1" dirty="0">
                <a:latin typeface="等线" panose="02010600030101010101" pitchFamily="2" charset="-122"/>
                <a:ea typeface="等线" panose="02010600030101010101" pitchFamily="2" charset="-122"/>
                <a:sym typeface="Proxima Nova Semibold"/>
              </a:rPr>
              <a:t>WAMIP</a:t>
            </a:r>
            <a:r>
              <a:rPr lang="zh-CN" altLang="en-US" sz="3000" b="1" dirty="0">
                <a:latin typeface="等线" panose="02010600030101010101" pitchFamily="2" charset="-122"/>
                <a:ea typeface="等线" panose="02010600030101010101" pitchFamily="2" charset="-122"/>
                <a:sym typeface="Proxima Nova Semibold"/>
              </a:rPr>
              <a:t>）</a:t>
            </a:r>
            <a:endParaRPr lang="en-GB" sz="3000" b="1" dirty="0">
              <a:latin typeface="等线" panose="02010600030101010101" pitchFamily="2" charset="-122"/>
              <a:ea typeface="等线" panose="02010600030101010101" pitchFamily="2" charset="-122"/>
              <a:sym typeface="Proxima Nova Semibold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5017457" y="11262304"/>
            <a:ext cx="4062060" cy="641201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1500"/>
              </a:buClr>
              <a:buSzPts val="3500"/>
              <a:buFont typeface="Proxima Nova"/>
              <a:buNone/>
              <a:tabLst/>
              <a:defRPr/>
            </a:pPr>
            <a:r>
              <a:rPr kumimoji="0" lang="zh-CN" altLang="en-US" sz="3500" b="1" i="0" u="none" strike="noStrike" kern="0" cap="none" spc="0" normalizeH="0" baseline="0" noProof="0" dirty="0">
                <a:ln>
                  <a:noFill/>
                </a:ln>
                <a:solidFill>
                  <a:srgbClr val="A71500"/>
                </a:solidFill>
                <a:effectLst/>
                <a:uLnTx/>
                <a:uFillTx/>
                <a:latin typeface="Proxima Nova"/>
                <a:ea typeface="Proxima Nova"/>
                <a:cs typeface="Proxima Nova"/>
                <a:sym typeface="Proxima Nova"/>
              </a:rPr>
              <a:t>全球交流团队</a:t>
            </a:r>
            <a:endParaRPr kumimoji="0" sz="3500" b="1" i="0" u="none" strike="noStrike" kern="0" cap="none" spc="0" normalizeH="0" baseline="0" noProof="0" dirty="0">
              <a:ln>
                <a:noFill/>
              </a:ln>
              <a:solidFill>
                <a:srgbClr val="A71500"/>
              </a:solidFill>
              <a:effectLst/>
              <a:uLnTx/>
              <a:uFillTx/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11409492" y="9622203"/>
            <a:ext cx="4488408" cy="641201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vert="horz" wrap="square" lIns="50800" tIns="50800" rIns="50800" bIns="50800" anchor="ctr" anchorCtr="0">
            <a:spAutoFit/>
          </a:bodyPr>
          <a:lstStyle/>
          <a:p>
            <a:pPr lvl="0" algn="ctr">
              <a:buClr>
                <a:srgbClr val="A71500"/>
              </a:buClr>
              <a:buSzPts val="3500"/>
            </a:pPr>
            <a:r>
              <a:rPr lang="zh-CN" altLang="en-US" sz="3500" b="1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工作小组</a:t>
            </a:r>
            <a:endParaRPr lang="en-US" altLang="zh-CN" sz="3500" b="1" dirty="0">
              <a:solidFill>
                <a:srgbClr val="A715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17782064" y="11280409"/>
            <a:ext cx="6205199" cy="641201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1500"/>
              </a:buClr>
              <a:buSzPts val="3500"/>
              <a:buFont typeface="Proxima Nova"/>
              <a:buNone/>
              <a:tabLst/>
              <a:defRPr/>
            </a:pPr>
            <a:r>
              <a:rPr kumimoji="0" lang="en-GB" sz="3500" b="1" i="0" u="none" strike="noStrike" kern="0" cap="none" spc="0" normalizeH="0" baseline="0" noProof="0" dirty="0">
                <a:ln>
                  <a:noFill/>
                </a:ln>
                <a:solidFill>
                  <a:srgbClr val="A71500"/>
                </a:solidFill>
                <a:effectLst/>
                <a:uLnTx/>
                <a:uFillTx/>
                <a:latin typeface="Proxima Nova"/>
                <a:ea typeface="Proxima Nova"/>
                <a:cs typeface="Proxima Nova"/>
                <a:sym typeface="Proxima Nova"/>
              </a:rPr>
              <a:t>IYRP </a:t>
            </a:r>
            <a:r>
              <a:rPr kumimoji="0" lang="zh-CN" altLang="en-US" sz="3500" b="1" i="0" u="none" strike="noStrike" kern="0" cap="none" spc="0" normalizeH="0" baseline="0" noProof="0" dirty="0">
                <a:ln>
                  <a:noFill/>
                </a:ln>
                <a:solidFill>
                  <a:srgbClr val="A71500"/>
                </a:solidFill>
                <a:effectLst/>
                <a:uLnTx/>
                <a:uFillTx/>
                <a:latin typeface="Proxima Nova"/>
                <a:ea typeface="Proxima Nova"/>
                <a:cs typeface="Proxima Nova"/>
                <a:sym typeface="Proxima Nova"/>
              </a:rPr>
              <a:t>地区支持小组</a:t>
            </a:r>
            <a:r>
              <a:rPr kumimoji="0" lang="en-GB" sz="3500" b="1" i="0" u="none" strike="noStrike" kern="0" cap="none" spc="0" normalizeH="0" baseline="0" noProof="0" dirty="0">
                <a:ln>
                  <a:noFill/>
                </a:ln>
                <a:solidFill>
                  <a:srgbClr val="A71500"/>
                </a:solidFill>
                <a:effectLst/>
                <a:uLnTx/>
                <a:uFillTx/>
                <a:latin typeface="Proxima Nova"/>
                <a:ea typeface="Proxima Nova"/>
                <a:cs typeface="Proxima Nova"/>
                <a:sym typeface="Proxima Nova"/>
              </a:rPr>
              <a:t>(RISGs)</a:t>
            </a:r>
            <a:endParaRPr kumimoji="0" sz="3500" b="1" i="0" u="none" strike="noStrike" kern="0" cap="none" spc="0" normalizeH="0" baseline="0" noProof="0" dirty="0">
              <a:ln>
                <a:noFill/>
              </a:ln>
              <a:solidFill>
                <a:srgbClr val="A71500"/>
              </a:solidFill>
              <a:effectLst/>
              <a:uLnTx/>
              <a:uFillTx/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58" name="Google Shape;58;p1"/>
          <p:cNvCxnSpPr/>
          <p:nvPr/>
        </p:nvCxnSpPr>
        <p:spPr>
          <a:xfrm flipH="1">
            <a:off x="5202246" y="5446104"/>
            <a:ext cx="1392153" cy="24422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59" name="Google Shape;59;p1"/>
          <p:cNvCxnSpPr>
            <a:cxnSpLocks/>
            <a:endCxn id="57" idx="0"/>
          </p:cNvCxnSpPr>
          <p:nvPr/>
        </p:nvCxnSpPr>
        <p:spPr>
          <a:xfrm>
            <a:off x="17792461" y="9403155"/>
            <a:ext cx="3092203" cy="1877254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61" name="Google Shape;61;p1"/>
          <p:cNvCxnSpPr>
            <a:cxnSpLocks/>
          </p:cNvCxnSpPr>
          <p:nvPr/>
        </p:nvCxnSpPr>
        <p:spPr>
          <a:xfrm flipH="1">
            <a:off x="13563691" y="4125198"/>
            <a:ext cx="1" cy="21784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sp>
        <p:nvSpPr>
          <p:cNvPr id="64" name="Google Shape;64;p1"/>
          <p:cNvSpPr txBox="1"/>
          <p:nvPr/>
        </p:nvSpPr>
        <p:spPr>
          <a:xfrm>
            <a:off x="659439" y="4186063"/>
            <a:ext cx="4493959" cy="299569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61400"/>
              </a:buClr>
              <a:buSzPts val="3500"/>
              <a:buFont typeface="Proxima Nova"/>
              <a:buNone/>
              <a:tabLst/>
              <a:defRPr/>
            </a:pPr>
            <a:r>
              <a:rPr kumimoji="0" lang="zh-CN" altLang="en-US" sz="3500" b="1" i="0" u="none" strike="noStrike" kern="0" cap="none" spc="0" normalizeH="0" baseline="0" noProof="0" dirty="0">
                <a:ln>
                  <a:noFill/>
                </a:ln>
                <a:solidFill>
                  <a:srgbClr val="A71500"/>
                </a:solidFill>
                <a:effectLst/>
                <a:uLnTx/>
                <a:uFillTx/>
                <a:latin typeface="Proxima Nova"/>
                <a:ea typeface="Proxima Nova"/>
                <a:cs typeface="Proxima Nova"/>
                <a:sym typeface="Proxima Nova"/>
              </a:rPr>
              <a:t>全球秘书处</a:t>
            </a:r>
            <a:endParaRPr kumimoji="0" lang="en-US" altLang="zh-CN" sz="3500" b="1" i="0" u="none" strike="noStrike" kern="0" cap="none" spc="0" normalizeH="0" baseline="0" noProof="0" dirty="0">
              <a:ln>
                <a:noFill/>
              </a:ln>
              <a:solidFill>
                <a:srgbClr val="A71500"/>
              </a:solidFill>
              <a:effectLst/>
              <a:uLnTx/>
              <a:uFillTx/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A61400"/>
              </a:buClr>
              <a:buSzPts val="3500"/>
              <a:buFont typeface="Proxima Nova"/>
              <a:buNone/>
              <a:tabLst/>
              <a:defRPr/>
            </a:pPr>
            <a:r>
              <a:rPr kumimoji="0" lang="zh-CN" altLang="en-US" sz="3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Proxima Nova"/>
                <a:sym typeface="Proxima Nova"/>
              </a:rPr>
              <a:t>共同主席</a:t>
            </a:r>
            <a:endParaRPr kumimoji="0" lang="en-US" altLang="zh-CN" sz="3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Proxima Nova"/>
              <a:sym typeface="Proxima Nova"/>
            </a:endParaRPr>
          </a:p>
          <a:p>
            <a:pPr marL="0" marR="0" lvl="0" indent="0" algn="ctr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A61400"/>
              </a:buClr>
              <a:buSzPts val="3500"/>
              <a:buFont typeface="Proxima Nova"/>
              <a:buNone/>
              <a:tabLst/>
              <a:defRPr/>
            </a:pPr>
            <a:r>
              <a:rPr kumimoji="0" lang="zh-CN" altLang="en-US" sz="3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Proxima Nova"/>
                <a:sym typeface="Proxima Nova"/>
              </a:rPr>
              <a:t>通讯小组协调员</a:t>
            </a:r>
            <a:endParaRPr kumimoji="0" lang="en-US" altLang="zh-CN" sz="3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Proxima Nova"/>
              <a:sym typeface="Proxima Nova"/>
            </a:endParaRPr>
          </a:p>
          <a:p>
            <a:pPr marL="0" marR="0" lvl="0" indent="0" algn="ctr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A61400"/>
              </a:buClr>
              <a:buSzPts val="3500"/>
              <a:buFont typeface="Proxima Nova"/>
              <a:buNone/>
              <a:tabLst/>
              <a:defRPr/>
            </a:pPr>
            <a:r>
              <a:rPr lang="zh-CN" altLang="en-US" sz="3200" b="1" i="1" dirty="0">
                <a:latin typeface="等线" panose="02010600030101010101" pitchFamily="2" charset="-122"/>
                <a:ea typeface="等线" panose="02010600030101010101" pitchFamily="2" charset="-122"/>
                <a:cs typeface="Proxima Nova"/>
                <a:sym typeface="Proxima Nova"/>
              </a:rPr>
              <a:t>工作小组协调员</a:t>
            </a:r>
            <a:endParaRPr kumimoji="0" sz="3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sym typeface="Arial"/>
            </a:endParaRP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500"/>
              <a:buFont typeface="Proxima Nova"/>
              <a:buNone/>
              <a:tabLst/>
              <a:defRPr/>
            </a:pPr>
            <a:r>
              <a:rPr kumimoji="0" lang="zh-CN" altLang="en-US" sz="3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Proxima Nova"/>
                <a:sym typeface="Proxima Nova"/>
              </a:rPr>
              <a:t>网站和列表管理员</a:t>
            </a:r>
            <a:endParaRPr kumimoji="0" sz="3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Proxima Nova"/>
              <a:sym typeface="Proxima Nova"/>
            </a:endParaRPr>
          </a:p>
        </p:txBody>
      </p:sp>
      <p:cxnSp>
        <p:nvCxnSpPr>
          <p:cNvPr id="22" name="Google Shape;58;p1"/>
          <p:cNvCxnSpPr>
            <a:endCxn id="55" idx="0"/>
          </p:cNvCxnSpPr>
          <p:nvPr/>
        </p:nvCxnSpPr>
        <p:spPr>
          <a:xfrm flipH="1">
            <a:off x="7048487" y="9384919"/>
            <a:ext cx="2329974" cy="1877385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29" name="Google Shape;58;p1"/>
          <p:cNvCxnSpPr/>
          <p:nvPr/>
        </p:nvCxnSpPr>
        <p:spPr>
          <a:xfrm flipH="1" flipV="1">
            <a:off x="5202246" y="6325295"/>
            <a:ext cx="1318879" cy="805926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45" name="Google Shape;58;p1"/>
          <p:cNvCxnSpPr/>
          <p:nvPr/>
        </p:nvCxnSpPr>
        <p:spPr>
          <a:xfrm flipH="1">
            <a:off x="5226670" y="2955061"/>
            <a:ext cx="4616076" cy="1856071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23" name="Google Shape;61;p1">
            <a:extLst>
              <a:ext uri="{FF2B5EF4-FFF2-40B4-BE49-F238E27FC236}">
                <a16:creationId xmlns:a16="http://schemas.microsoft.com/office/drawing/2014/main" xmlns="" id="{D0E22981-64D8-48B4-B727-38B7FE4392BA}"/>
              </a:ext>
            </a:extLst>
          </p:cNvPr>
          <p:cNvCxnSpPr>
            <a:cxnSpLocks/>
          </p:cNvCxnSpPr>
          <p:nvPr/>
        </p:nvCxnSpPr>
        <p:spPr>
          <a:xfrm flipH="1">
            <a:off x="13559335" y="5897396"/>
            <a:ext cx="1" cy="21784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24" name="Google Shape;61;p1">
            <a:extLst>
              <a:ext uri="{FF2B5EF4-FFF2-40B4-BE49-F238E27FC236}">
                <a16:creationId xmlns:a16="http://schemas.microsoft.com/office/drawing/2014/main" xmlns="" id="{80F71DBD-16DE-434E-9C7F-19E80040866E}"/>
              </a:ext>
            </a:extLst>
          </p:cNvPr>
          <p:cNvCxnSpPr>
            <a:cxnSpLocks/>
          </p:cNvCxnSpPr>
          <p:nvPr/>
        </p:nvCxnSpPr>
        <p:spPr>
          <a:xfrm flipH="1">
            <a:off x="13585461" y="9398240"/>
            <a:ext cx="1" cy="21784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C52B5F58-FDDB-47AC-B298-BD370794EA7A}"/>
              </a:ext>
            </a:extLst>
          </p:cNvPr>
          <p:cNvSpPr/>
          <p:nvPr/>
        </p:nvSpPr>
        <p:spPr>
          <a:xfrm>
            <a:off x="11427922" y="10263295"/>
            <a:ext cx="4488408" cy="3266535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vert="eaVert" wrap="square" lIns="50800" tIns="50800" rIns="50800" bIns="50800" anchor="ctr" anchorCtr="0">
            <a:spAutoFit/>
          </a:bodyPr>
          <a:lstStyle/>
          <a:p>
            <a:pPr algn="ctr">
              <a:lnSpc>
                <a:spcPts val="3200"/>
              </a:lnSpc>
              <a:spcBef>
                <a:spcPts val="600"/>
              </a:spcBef>
              <a:buClr>
                <a:srgbClr val="A71500"/>
              </a:buClr>
              <a:buSzPts val="3500"/>
            </a:pPr>
            <a:r>
              <a:rPr lang="zh-CN" altLang="en-US" sz="2400" b="1" dirty="0">
                <a:latin typeface="等线" panose="02010600030101010101" pitchFamily="2" charset="-122"/>
                <a:ea typeface="等线" panose="02010600030101010101" pitchFamily="2" charset="-122"/>
                <a:sym typeface="Proxima Nova"/>
              </a:rPr>
              <a:t>植树造林</a:t>
            </a:r>
          </a:p>
          <a:p>
            <a:pPr algn="ctr">
              <a:lnSpc>
                <a:spcPts val="3200"/>
              </a:lnSpc>
              <a:spcBef>
                <a:spcPts val="600"/>
              </a:spcBef>
              <a:buClr>
                <a:srgbClr val="A71500"/>
              </a:buClr>
              <a:buSzPts val="3500"/>
            </a:pPr>
            <a:r>
              <a:rPr lang="zh-CN" altLang="en-US" sz="2400" b="1" dirty="0">
                <a:latin typeface="等线" panose="02010600030101010101" pitchFamily="2" charset="-122"/>
                <a:ea typeface="等线" panose="02010600030101010101" pitchFamily="2" charset="-122"/>
                <a:sym typeface="Proxima Nova"/>
              </a:rPr>
              <a:t>生物多样性</a:t>
            </a:r>
          </a:p>
          <a:p>
            <a:pPr algn="ctr">
              <a:lnSpc>
                <a:spcPts val="3200"/>
              </a:lnSpc>
              <a:spcBef>
                <a:spcPts val="600"/>
              </a:spcBef>
              <a:buClr>
                <a:srgbClr val="A71500"/>
              </a:buClr>
              <a:buSzPts val="3500"/>
            </a:pPr>
            <a:r>
              <a:rPr lang="zh-CN" altLang="en-US" sz="2400" b="1" dirty="0">
                <a:latin typeface="等线" panose="02010600030101010101" pitchFamily="2" charset="-122"/>
                <a:ea typeface="等线" panose="02010600030101010101" pitchFamily="2" charset="-122"/>
                <a:sym typeface="Proxima Nova"/>
              </a:rPr>
              <a:t>气候变化</a:t>
            </a:r>
          </a:p>
          <a:p>
            <a:pPr algn="ctr">
              <a:lnSpc>
                <a:spcPts val="3200"/>
              </a:lnSpc>
              <a:spcBef>
                <a:spcPts val="600"/>
              </a:spcBef>
              <a:buClr>
                <a:srgbClr val="A71500"/>
              </a:buClr>
              <a:buSzPts val="3500"/>
            </a:pPr>
            <a:r>
              <a:rPr lang="zh-CN" altLang="en-US" sz="2400" b="1" dirty="0">
                <a:latin typeface="等线" panose="02010600030101010101" pitchFamily="2" charset="-122"/>
                <a:ea typeface="等线" panose="02010600030101010101" pitchFamily="2" charset="-122"/>
                <a:sym typeface="Proxima Nova"/>
              </a:rPr>
              <a:t>性别平等</a:t>
            </a:r>
          </a:p>
          <a:p>
            <a:pPr algn="ctr">
              <a:lnSpc>
                <a:spcPts val="3200"/>
              </a:lnSpc>
              <a:spcBef>
                <a:spcPts val="600"/>
              </a:spcBef>
              <a:buClr>
                <a:srgbClr val="A71500"/>
              </a:buClr>
              <a:buSzPts val="3500"/>
            </a:pPr>
            <a:r>
              <a:rPr lang="zh-CN" altLang="en-US" sz="2400" b="1" dirty="0">
                <a:latin typeface="等线" panose="02010600030101010101" pitchFamily="2" charset="-122"/>
                <a:ea typeface="等线" panose="02010600030101010101" pitchFamily="2" charset="-122"/>
                <a:sym typeface="Proxima Nova"/>
              </a:rPr>
              <a:t>土地退化零增长</a:t>
            </a:r>
            <a:r>
              <a:rPr lang="en-US" altLang="zh-CN" sz="2400" b="1" dirty="0">
                <a:latin typeface="等线" panose="02010600030101010101" pitchFamily="2" charset="-122"/>
                <a:ea typeface="等线" panose="02010600030101010101" pitchFamily="2" charset="-122"/>
                <a:sym typeface="Proxima Nova"/>
              </a:rPr>
              <a:t>(LDN)</a:t>
            </a:r>
            <a:endParaRPr lang="zh-CN" altLang="en-US" sz="24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>
              <a:lnSpc>
                <a:spcPts val="3200"/>
              </a:lnSpc>
              <a:spcBef>
                <a:spcPts val="600"/>
              </a:spcBef>
              <a:buClr>
                <a:srgbClr val="A71500"/>
              </a:buClr>
              <a:buSzPts val="3500"/>
            </a:pPr>
            <a:r>
              <a:rPr lang="zh-CN" altLang="en-US" sz="2400" b="1" dirty="0">
                <a:latin typeface="等线" panose="02010600030101010101" pitchFamily="2" charset="-122"/>
                <a:ea typeface="等线" panose="02010600030101010101" pitchFamily="2" charset="-122"/>
                <a:sym typeface="Proxima Nova"/>
              </a:rPr>
              <a:t>土地保有权和公共用地</a:t>
            </a:r>
          </a:p>
          <a:p>
            <a:pPr algn="ctr">
              <a:lnSpc>
                <a:spcPts val="3200"/>
              </a:lnSpc>
              <a:spcBef>
                <a:spcPts val="600"/>
              </a:spcBef>
              <a:buClr>
                <a:srgbClr val="A71500"/>
              </a:buClr>
              <a:buSzPts val="3500"/>
            </a:pPr>
            <a:r>
              <a:rPr lang="zh-CN" altLang="en-US" sz="2400" b="1" dirty="0">
                <a:latin typeface="等线" panose="02010600030101010101" pitchFamily="2" charset="-122"/>
                <a:ea typeface="等线" panose="02010600030101010101" pitchFamily="2" charset="-122"/>
                <a:sym typeface="Proxima Nova"/>
              </a:rPr>
              <a:t>放牧经济</a:t>
            </a:r>
          </a:p>
          <a:p>
            <a:pPr algn="ctr">
              <a:lnSpc>
                <a:spcPts val="3200"/>
              </a:lnSpc>
              <a:spcBef>
                <a:spcPts val="600"/>
              </a:spcBef>
              <a:buClr>
                <a:srgbClr val="A71500"/>
              </a:buClr>
              <a:buSzPts val="3500"/>
            </a:pPr>
            <a:r>
              <a:rPr lang="zh-CN" altLang="en-US" sz="2400" b="1" dirty="0">
                <a:latin typeface="等线" panose="02010600030101010101" pitchFamily="2" charset="-122"/>
                <a:ea typeface="等线" panose="02010600030101010101" pitchFamily="2" charset="-122"/>
                <a:sym typeface="Proxima Nova"/>
              </a:rPr>
              <a:t>水资源</a:t>
            </a:r>
          </a:p>
          <a:p>
            <a:pPr algn="ctr">
              <a:lnSpc>
                <a:spcPts val="3200"/>
              </a:lnSpc>
              <a:spcBef>
                <a:spcPts val="600"/>
              </a:spcBef>
              <a:buClr>
                <a:srgbClr val="A71500"/>
              </a:buClr>
              <a:buSzPts val="3500"/>
            </a:pPr>
            <a:r>
              <a:rPr lang="zh-CN" altLang="en-US" sz="2400" b="1" dirty="0">
                <a:latin typeface="等线" panose="02010600030101010101" pitchFamily="2" charset="-122"/>
                <a:ea typeface="等线" panose="02010600030101010101" pitchFamily="2" charset="-122"/>
                <a:sym typeface="Proxima Nova"/>
              </a:rPr>
              <a:t>青年</a:t>
            </a:r>
            <a:endParaRPr lang="zh-CN" altLang="en-US" sz="24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0481763"/>
      </p:ext>
    </p:extLst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Macintosh PowerPoint</Application>
  <PresentationFormat>Benutzerdefiniert</PresentationFormat>
  <Paragraphs>25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等线</vt:lpstr>
      <vt:lpstr>White</vt:lpstr>
      <vt:lpstr>2026国际草原与牧民年联盟结构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IYRP 2026 coalition</dc:title>
  <dc:creator>何青</dc:creator>
  <cp:lastModifiedBy>Reviewer</cp:lastModifiedBy>
  <cp:revision>13</cp:revision>
  <dcterms:modified xsi:type="dcterms:W3CDTF">2023-12-23T13:31:59Z</dcterms:modified>
</cp:coreProperties>
</file>