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24384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000000"/>
          </p15:clr>
        </p15:guide>
        <p15:guide id="2" pos="76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ERyLDox8CUoHAUSpE1aQWRsGn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-104" y="-536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22" Type="http://customschemas.google.com/relationships/presentationmetadata" Target="metadata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7612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12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>
            <a:spLocks noGrp="1"/>
          </p:cNvSpPr>
          <p:nvPr>
            <p:ph type="pic" idx="2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marL="914400" lvl="1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marL="1371600" lvl="2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marL="1828800" lvl="3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marL="2286000" lvl="4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>
            <a:spLocks noGrp="1"/>
          </p:cNvSpPr>
          <p:nvPr>
            <p:ph type="pic" idx="2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>
            <a:spLocks noGrp="1"/>
          </p:cNvSpPr>
          <p:nvPr>
            <p:ph type="pic" idx="2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9"/>
          <p:cNvSpPr>
            <a:spLocks noGrp="1"/>
          </p:cNvSpPr>
          <p:nvPr>
            <p:ph type="pic" idx="3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9"/>
          <p:cNvSpPr>
            <a:spLocks noGrp="1"/>
          </p:cNvSpPr>
          <p:nvPr>
            <p:ph type="pic" idx="4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 i="1"/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>
            <a:spLocks noGrp="1"/>
          </p:cNvSpPr>
          <p:nvPr>
            <p:ph type="pic" idx="2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marR="0" lvl="0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title"/>
          </p:nvPr>
        </p:nvSpPr>
        <p:spPr>
          <a:xfrm>
            <a:off x="4336691" y="355600"/>
            <a:ext cx="17575074" cy="174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D4F3F"/>
              </a:buClr>
              <a:buSzPts val="8000"/>
              <a:buFont typeface="Proxima Nova"/>
              <a:buNone/>
            </a:pPr>
            <a:r>
              <a:rPr lang="en-GB" sz="8000" b="1" dirty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2026</a:t>
            </a:r>
            <a:r>
              <a:rPr lang="zh-CN" altLang="en-US" sz="8000" b="1" dirty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国际草原与牧民年联盟结构</a:t>
            </a:r>
            <a:endParaRPr sz="8000" b="1" dirty="0">
              <a:solidFill>
                <a:srgbClr val="8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248" y="690674"/>
            <a:ext cx="3609555" cy="230371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9894776" y="2544579"/>
            <a:ext cx="7253521" cy="157222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algn="ctr">
              <a:lnSpc>
                <a:spcPct val="114000"/>
              </a:lnSpc>
              <a:spcBef>
                <a:spcPts val="300"/>
              </a:spcBef>
              <a:buClr>
                <a:srgbClr val="A71500"/>
              </a:buClr>
              <a:buSzPts val="4500"/>
            </a:pPr>
            <a:r>
              <a:rPr lang="en-GB" sz="4500" b="1" dirty="0">
                <a:solidFill>
                  <a:srgbClr val="A71500"/>
                </a:solidFill>
                <a:latin typeface="Proxima Nova"/>
                <a:sym typeface="Proxima Nova"/>
              </a:rPr>
              <a:t>IYRP </a:t>
            </a:r>
            <a:r>
              <a:rPr lang="zh-CN" altLang="en-US" sz="4500" b="1" dirty="0">
                <a:solidFill>
                  <a:srgbClr val="A71500"/>
                </a:solidFill>
                <a:latin typeface="Proxima Nova"/>
                <a:sym typeface="Proxima Nova"/>
              </a:rPr>
              <a:t>通用电子名录</a:t>
            </a:r>
            <a:endParaRPr sz="4500" b="1" dirty="0">
              <a:solidFill>
                <a:srgbClr val="A71500"/>
              </a:solidFill>
              <a:latin typeface="Proxima Nova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Helvetica Neue"/>
                <a:sym typeface="Helvetica Neue"/>
              </a:rPr>
              <a:t>~800</a:t>
            </a:r>
            <a:r>
              <a:rPr kumimoji="0" lang="zh-CN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Helvetica Neue"/>
                <a:sym typeface="Helvetica Neue"/>
              </a:rPr>
              <a:t>个通讯地址供参考</a:t>
            </a:r>
            <a:endParaRPr kumimoji="0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Helvetica Neue"/>
              <a:sym typeface="Helvetica Neue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6660313" y="4342506"/>
            <a:ext cx="14580941" cy="157222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  <a:tabLst/>
              <a:defRPr/>
            </a:pPr>
            <a:r>
              <a:rPr lang="zh-CN" altLang="en-US" sz="4500" b="1" dirty="0">
                <a:solidFill>
                  <a:srgbClr val="A71500"/>
                </a:solidFill>
                <a:latin typeface="Proxima Nova"/>
                <a:sym typeface="Proxima Nova"/>
              </a:rPr>
              <a:t>国际支持小组</a:t>
            </a:r>
            <a:r>
              <a:rPr lang="en-GB" sz="4500" b="1" dirty="0">
                <a:solidFill>
                  <a:srgbClr val="A71500"/>
                </a:solidFill>
                <a:latin typeface="Proxima Nova"/>
                <a:sym typeface="Proxima Nova"/>
              </a:rPr>
              <a:t>(ISG)</a:t>
            </a:r>
            <a:endParaRPr sz="4500" b="1" dirty="0">
              <a:solidFill>
                <a:srgbClr val="A71500"/>
              </a:solidFill>
              <a:latin typeface="Proxima Nova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  <a:tabLst/>
              <a:defRPr/>
            </a:pP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~465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个活跃的合作伙伴，包括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GCG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成员和国际秘书处</a:t>
            </a:r>
            <a:endParaRPr lang="en-GB" sz="3000" b="1" dirty="0">
              <a:latin typeface="等线" panose="02010600030101010101" pitchFamily="2" charset="-122"/>
              <a:ea typeface="等线" panose="02010600030101010101" pitchFamily="2" charset="-122"/>
              <a:sym typeface="Proxima Nova Semibold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6660313" y="6125928"/>
            <a:ext cx="14563373" cy="326653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  <a:tabLst/>
              <a:defRPr/>
            </a:pPr>
            <a:r>
              <a:rPr kumimoji="0" lang="zh-CN" altLang="en-US" sz="4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国际协调小组</a:t>
            </a:r>
            <a:r>
              <a:rPr kumimoji="0" lang="en-GB" sz="4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(GCG)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  <a:tabLst/>
              <a:defRPr/>
            </a:pP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~50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名成员代表，包括全球秘书处、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RISG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主席和主要支持组织的代表：</a:t>
            </a:r>
            <a:endParaRPr lang="en-US" altLang="zh-CN" sz="3000" b="1" dirty="0">
              <a:latin typeface="等线" panose="02010600030101010101" pitchFamily="2" charset="-122"/>
              <a:ea typeface="等线" panose="02010600030101010101" pitchFamily="2" charset="-122"/>
              <a:sym typeface="Proxima Nova Semibold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  <a:tabLst/>
              <a:defRPr/>
            </a:pP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蒙古政府、粮农组织（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FAO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）、国际干旱地区农业研究中心（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ICARDA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）、国际土地研究中心（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ILC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）、国际水稻研究所（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ILRI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）、世界自然保护联盟（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IUCN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）、联合国环境规划署（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UNEP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）、世界农业知识管理计划（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WAMIP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  <a:sym typeface="Proxima Nova Semibold"/>
              </a:rPr>
              <a:t>）</a:t>
            </a:r>
            <a:endParaRPr lang="en-GB" sz="3000" b="1" dirty="0">
              <a:latin typeface="等线" panose="02010600030101010101" pitchFamily="2" charset="-122"/>
              <a:ea typeface="等线" panose="02010600030101010101" pitchFamily="2" charset="-122"/>
              <a:sym typeface="Proxima Nova Semibold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5017457" y="11262304"/>
            <a:ext cx="4062060" cy="641201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  <a:tabLst/>
              <a:defRPr/>
            </a:pPr>
            <a:r>
              <a:rPr kumimoji="0" lang="zh-CN" alt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全球交流团队</a:t>
            </a:r>
            <a:endParaRPr kumimoji="0" sz="3500" b="1" i="0" u="none" strike="noStrike" kern="0" cap="none" spc="0" normalizeH="0" baseline="0" noProof="0" dirty="0">
              <a:ln>
                <a:noFill/>
              </a:ln>
              <a:solidFill>
                <a:srgbClr val="A71500"/>
              </a:solidFill>
              <a:effectLst/>
              <a:uLnTx/>
              <a:uFillTx/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1409492" y="9622203"/>
            <a:ext cx="4488408" cy="641201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vert="horz" wrap="square" lIns="50800" tIns="50800" rIns="50800" bIns="50800" anchor="ctr" anchorCtr="0">
            <a:spAutoFit/>
          </a:bodyPr>
          <a:lstStyle/>
          <a:p>
            <a:pPr lvl="0" algn="ctr">
              <a:buClr>
                <a:srgbClr val="A71500"/>
              </a:buClr>
              <a:buSzPts val="3500"/>
            </a:pPr>
            <a:r>
              <a:rPr lang="zh-CN" altLang="en-US" sz="3500" b="1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工作小组</a:t>
            </a:r>
            <a:endParaRPr lang="en-US" altLang="zh-CN" sz="3500" b="1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7782064" y="11280409"/>
            <a:ext cx="6205199" cy="641201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  <a:tabLst/>
              <a:defRPr/>
            </a:pPr>
            <a:r>
              <a:rPr kumimoji="0" lang="en-GB" sz="3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IYRP </a:t>
            </a:r>
            <a:r>
              <a:rPr kumimoji="0" lang="zh-CN" alt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地区支持小组</a:t>
            </a:r>
            <a:r>
              <a:rPr kumimoji="0" lang="en-GB" sz="3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(RISGs)</a:t>
            </a:r>
            <a:endParaRPr kumimoji="0" sz="3500" b="1" i="0" u="none" strike="noStrike" kern="0" cap="none" spc="0" normalizeH="0" baseline="0" noProof="0" dirty="0">
              <a:ln>
                <a:noFill/>
              </a:ln>
              <a:solidFill>
                <a:srgbClr val="A71500"/>
              </a:solidFill>
              <a:effectLst/>
              <a:uLnTx/>
              <a:uFillTx/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58" name="Google Shape;58;p1"/>
          <p:cNvCxnSpPr/>
          <p:nvPr/>
        </p:nvCxnSpPr>
        <p:spPr>
          <a:xfrm flipH="1">
            <a:off x="5202246" y="5446104"/>
            <a:ext cx="1392153" cy="24422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59" name="Google Shape;59;p1"/>
          <p:cNvCxnSpPr>
            <a:cxnSpLocks/>
            <a:endCxn id="57" idx="0"/>
          </p:cNvCxnSpPr>
          <p:nvPr/>
        </p:nvCxnSpPr>
        <p:spPr>
          <a:xfrm>
            <a:off x="17792461" y="9403155"/>
            <a:ext cx="3092203" cy="1877254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1" name="Google Shape;61;p1"/>
          <p:cNvCxnSpPr>
            <a:cxnSpLocks/>
          </p:cNvCxnSpPr>
          <p:nvPr/>
        </p:nvCxnSpPr>
        <p:spPr>
          <a:xfrm flipH="1">
            <a:off x="13563691" y="4125198"/>
            <a:ext cx="1" cy="21784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64" name="Google Shape;64;p1"/>
          <p:cNvSpPr txBox="1"/>
          <p:nvPr/>
        </p:nvSpPr>
        <p:spPr>
          <a:xfrm>
            <a:off x="659439" y="4186063"/>
            <a:ext cx="4493959" cy="299569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  <a:tabLst/>
              <a:defRPr/>
            </a:pPr>
            <a:r>
              <a:rPr kumimoji="0" lang="zh-CN" alt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A71500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全球秘书处</a:t>
            </a:r>
            <a:endParaRPr kumimoji="0" lang="en-US" altLang="zh-CN" sz="3500" b="1" i="0" u="none" strike="noStrike" kern="0" cap="none" spc="0" normalizeH="0" baseline="0" noProof="0" dirty="0">
              <a:ln>
                <a:noFill/>
              </a:ln>
              <a:solidFill>
                <a:srgbClr val="A71500"/>
              </a:solidFill>
              <a:effectLst/>
              <a:uLnTx/>
              <a:uFillTx/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  <a:tabLst/>
              <a:defRPr/>
            </a:pPr>
            <a:r>
              <a:rPr kumimoji="0" lang="zh-CN" alt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Proxima Nova"/>
                <a:sym typeface="Proxima Nova"/>
              </a:rPr>
              <a:t>共同主席</a:t>
            </a:r>
            <a:endParaRPr kumimoji="0" lang="en-US" altLang="zh-CN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Proxima Nova"/>
              <a:sym typeface="Proxima Nova"/>
            </a:endParaRP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  <a:tabLst/>
              <a:defRPr/>
            </a:pPr>
            <a:r>
              <a:rPr kumimoji="0" lang="zh-CN" alt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Proxima Nova"/>
                <a:sym typeface="Proxima Nova"/>
              </a:rPr>
              <a:t>通讯小组协调员</a:t>
            </a:r>
            <a:endParaRPr kumimoji="0" lang="en-US" altLang="zh-CN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Proxima Nova"/>
              <a:sym typeface="Proxima Nova"/>
            </a:endParaRP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  <a:tabLst/>
              <a:defRPr/>
            </a:pPr>
            <a:r>
              <a:rPr lang="zh-CN" altLang="en-US" sz="3200" b="1" i="1" dirty="0">
                <a:latin typeface="等线" panose="02010600030101010101" pitchFamily="2" charset="-122"/>
                <a:ea typeface="等线" panose="02010600030101010101" pitchFamily="2" charset="-122"/>
                <a:cs typeface="Proxima Nova"/>
                <a:sym typeface="Proxima Nova"/>
              </a:rPr>
              <a:t>工作小组协调员</a:t>
            </a:r>
            <a:endParaRPr kumimoji="0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Proxima Nova"/>
              <a:buNone/>
              <a:tabLst/>
              <a:defRPr/>
            </a:pPr>
            <a:r>
              <a:rPr kumimoji="0" lang="zh-CN" alt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Proxima Nova"/>
                <a:sym typeface="Proxima Nova"/>
              </a:rPr>
              <a:t>网站和列表管理员</a:t>
            </a:r>
            <a:endParaRPr kumimoji="0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Proxima Nova"/>
              <a:sym typeface="Proxima Nova"/>
            </a:endParaRPr>
          </a:p>
        </p:txBody>
      </p:sp>
      <p:cxnSp>
        <p:nvCxnSpPr>
          <p:cNvPr id="22" name="Google Shape;58;p1"/>
          <p:cNvCxnSpPr>
            <a:endCxn id="55" idx="0"/>
          </p:cNvCxnSpPr>
          <p:nvPr/>
        </p:nvCxnSpPr>
        <p:spPr>
          <a:xfrm flipH="1">
            <a:off x="7048487" y="9384919"/>
            <a:ext cx="2329974" cy="1877385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9" name="Google Shape;58;p1"/>
          <p:cNvCxnSpPr/>
          <p:nvPr/>
        </p:nvCxnSpPr>
        <p:spPr>
          <a:xfrm flipH="1" flipV="1">
            <a:off x="5202246" y="6325295"/>
            <a:ext cx="1318879" cy="805926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5" name="Google Shape;58;p1"/>
          <p:cNvCxnSpPr/>
          <p:nvPr/>
        </p:nvCxnSpPr>
        <p:spPr>
          <a:xfrm flipH="1">
            <a:off x="5226670" y="2955061"/>
            <a:ext cx="4616076" cy="1856071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3" name="Google Shape;61;p1">
            <a:extLst>
              <a:ext uri="{FF2B5EF4-FFF2-40B4-BE49-F238E27FC236}">
                <a16:creationId xmlns:a16="http://schemas.microsoft.com/office/drawing/2014/main" xmlns="" id="{D0E22981-64D8-48B4-B727-38B7FE4392BA}"/>
              </a:ext>
            </a:extLst>
          </p:cNvPr>
          <p:cNvCxnSpPr>
            <a:cxnSpLocks/>
          </p:cNvCxnSpPr>
          <p:nvPr/>
        </p:nvCxnSpPr>
        <p:spPr>
          <a:xfrm flipH="1">
            <a:off x="13559335" y="5897396"/>
            <a:ext cx="1" cy="21784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4" name="Google Shape;61;p1">
            <a:extLst>
              <a:ext uri="{FF2B5EF4-FFF2-40B4-BE49-F238E27FC236}">
                <a16:creationId xmlns:a16="http://schemas.microsoft.com/office/drawing/2014/main" xmlns="" id="{80F71DBD-16DE-434E-9C7F-19E80040866E}"/>
              </a:ext>
            </a:extLst>
          </p:cNvPr>
          <p:cNvCxnSpPr>
            <a:cxnSpLocks/>
          </p:cNvCxnSpPr>
          <p:nvPr/>
        </p:nvCxnSpPr>
        <p:spPr>
          <a:xfrm flipH="1">
            <a:off x="13585461" y="9398240"/>
            <a:ext cx="1" cy="21784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C52B5F58-FDDB-47AC-B298-BD370794EA7A}"/>
              </a:ext>
            </a:extLst>
          </p:cNvPr>
          <p:cNvSpPr/>
          <p:nvPr/>
        </p:nvSpPr>
        <p:spPr>
          <a:xfrm>
            <a:off x="11427922" y="10263295"/>
            <a:ext cx="4488408" cy="326653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vert="eaVert" wrap="square" lIns="50800" tIns="50800" rIns="50800" bIns="50800" anchor="ctr" anchorCtr="0">
            <a:spAutoFit/>
          </a:bodyPr>
          <a:lstStyle/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植树造林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生物多样性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气候变化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性别平等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土地退化零增长</a:t>
            </a:r>
            <a:r>
              <a:rPr lang="en-US" altLang="zh-CN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(LDN)</a:t>
            </a:r>
            <a:endParaRPr lang="zh-CN" altLang="en-US" sz="24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土地保有权和公共用地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放牧经济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水资源</a:t>
            </a:r>
          </a:p>
          <a:p>
            <a:pPr algn="ctr">
              <a:lnSpc>
                <a:spcPts val="3200"/>
              </a:lnSpc>
              <a:spcBef>
                <a:spcPts val="600"/>
              </a:spcBef>
              <a:buClr>
                <a:srgbClr val="A71500"/>
              </a:buClr>
              <a:buSzPts val="3500"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  <a:sym typeface="Proxima Nova"/>
              </a:rPr>
              <a:t>青年</a:t>
            </a:r>
            <a:endParaRPr lang="zh-CN" altLang="en-US" sz="24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0481763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等线</vt:lpstr>
      <vt:lpstr>White</vt:lpstr>
      <vt:lpstr>2026国际草原与牧民年联盟结构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IYRP 2026 coalition</dc:title>
  <dc:creator>何青</dc:creator>
  <cp:lastModifiedBy>Reviewer</cp:lastModifiedBy>
  <cp:revision>13</cp:revision>
  <dcterms:modified xsi:type="dcterms:W3CDTF">2023-12-23T13:31:59Z</dcterms:modified>
</cp:coreProperties>
</file>