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171" autoAdjust="0"/>
  </p:normalViewPr>
  <p:slideViewPr>
    <p:cSldViewPr snapToGrid="0">
      <p:cViewPr>
        <p:scale>
          <a:sx n="70" d="100"/>
          <a:sy n="70" d="100"/>
        </p:scale>
        <p:origin x="201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6C0A2-1901-4F37-B615-CB0BDAB56796}" type="datetimeFigureOut">
              <a:rPr lang="en-US" smtClean="0"/>
              <a:t>07-Feb-23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1155-A5DF-4476-837D-3F639D91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7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21155-A5DF-4476-837D-3F639D910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9F97-A3F6-0470-84BD-96DE551CC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777C4-6E2D-7BDE-A3AA-8C75A333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C78F3-DA5D-7C93-AE0D-AED739BB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D76A8-F1F8-DD77-C942-3B0E4F88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23233-63DA-9992-440E-53ED55F9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5AE-AD70-9914-6567-9F7EE3C0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941FB-2C7C-9668-4918-E84195173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72141-9656-437F-6E58-480FD440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AF4FD-BF4D-ACEC-E3DD-3BFF5DAA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0B74-2BF2-BF31-AFF8-CDEA86CC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3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688A1-A54D-5692-59BD-F7A28B009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1E6C4-9501-CB7A-FFE4-B2EF57D2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ED06-7B77-DC9D-0ED9-DDB681C8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91068-1EF3-A7FE-97D7-0BBCB91C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C412-58CA-D9DC-BD47-704DCBBC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11A2-DC6C-D115-B3D3-58001766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5DDD-D45C-136F-F7D6-F046E2D6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E39-45B7-5A0C-40BF-7F284A14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5A9E2-3879-6F61-8152-81C462A7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5B7A-BBF6-9ED7-1AF4-BF1D1643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A346-21CB-3389-C87F-91D72F78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F22CC-D848-369F-F147-DAD94B0B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3F9BE-5590-5DED-6127-827AA5BC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0AF9-8F1E-D8D1-F454-EE429ABA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6E01-5492-7E47-4660-EB1BC657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DCD-6785-E7FB-470B-F1070473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DE11-F3DF-96C0-DD6F-8E318E6B3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A5291-F24F-038D-37C2-B14107F15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A6E6D-4620-BEA7-6C1E-3DFBF53B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C9EE2-4B86-2B31-7653-18AF47BF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69BFC-BE2A-00C1-0FB1-F7A083EA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3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9BB5-D3F5-0E46-5553-840DB68C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B879D-D47A-769D-435B-F21CEF59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D9787-A220-ADCB-679C-8FAC2F834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5D9EB-17B6-A433-7F7A-8BD851A82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99DA7-91BE-C62C-D496-1609152DC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F7FAD-B08D-8CA1-4538-6F579BE2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87888-BFFE-8CD1-0AC5-13D6A0A4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61D76-9527-08BA-4EF3-91DFEAB9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142A-5D46-15DD-0528-B74CF392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0435F-76DF-2E55-FB0A-528249FB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55264-382E-41EA-4A2E-FC35ED70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98719-8641-AE74-80AB-4316FBC2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32A8B-5F45-DF5E-FA52-9062FD16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30D00-A0DF-1164-1B02-9491183F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6D90F-D378-8726-37B7-30957237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0B67-973C-2C75-38A3-667652EF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1587-D818-C54B-74B8-736FC6C6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EC3AE-27DE-F1E5-E03E-5DB5CEA40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6613-D151-4B8C-FECA-206EB157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52EF8-D1CB-0436-260A-E38DABDA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F3B19-C655-1F95-6D58-6A50473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0AF4-6901-5DD0-99A3-1609208E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1821F-1B39-2304-3453-3EB07D14C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4A45D-A3A6-CAF8-21C9-E1D9AF854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233FA-D9D3-F54C-2481-A99FF3C5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B0CFA-67D5-15F7-4FA1-E15C8A2B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6D1BA-FD3B-F13F-908F-7763EDF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8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0BD1E-78C1-4E27-696A-6E6C9F07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55BA1-5C9A-7F53-DB77-D14525FA3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25B4-2954-366A-A253-DD22E255D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36BC-212D-49F7-AC48-D88B930EA5E8}" type="datetimeFigureOut">
              <a:rPr lang="en-US" smtClean="0"/>
              <a:t>06-Feb-23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4CAB-2340-AE3B-6F01-BEDFF1CC5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6EBD8-F41F-FCD5-6827-14875238F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8FEE-5EE9-4824-AD3B-078C1BF3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4185-022-00005-z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doi.org/10.1016/j.jenvman.2022.1169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-9ku3t9JesM&amp;t=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5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1931-2AB3-0A9A-6AA2-605B7477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593" y="1337365"/>
            <a:ext cx="6251110" cy="2407278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RISG South America</a:t>
            </a:r>
            <a:br>
              <a:rPr lang="en-GB" sz="5400"/>
            </a:br>
            <a:r>
              <a:rPr lang="en-GB" sz="5400"/>
              <a:t>Report Action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75383-16D2-0777-5938-1D425675F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s-ES" dirty="0" err="1"/>
              <a:t>Co-chairs</a:t>
            </a:r>
            <a:r>
              <a:rPr lang="es-ES" dirty="0"/>
              <a:t>: </a:t>
            </a:r>
          </a:p>
          <a:p>
            <a:pPr algn="l"/>
            <a:r>
              <a:rPr lang="es-ES" dirty="0"/>
              <a:t>Cecilia Turin, Pablo Manzano and Pablo Frere</a:t>
            </a:r>
          </a:p>
          <a:p>
            <a:pPr algn="l"/>
            <a:r>
              <a:rPr lang="es-ES" dirty="0"/>
              <a:t>07 Feb 2023</a:t>
            </a:r>
            <a:endParaRPr lang="en-US" dirty="0"/>
          </a:p>
        </p:txBody>
      </p:sp>
      <p:pic>
        <p:nvPicPr>
          <p:cNvPr id="2050" name="Picture 2" descr="South America | Facts, Land, People, &amp; Economy | Britannica">
            <a:extLst>
              <a:ext uri="{FF2B5EF4-FFF2-40B4-BE49-F238E27FC236}">
                <a16:creationId xmlns:a16="http://schemas.microsoft.com/office/drawing/2014/main" id="{C8E08E81-A143-5A72-6897-DEA6C3EFC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C7D52-0851-AD8D-05F5-539290E8FFF5}"/>
              </a:ext>
            </a:extLst>
          </p:cNvPr>
          <p:cNvSpPr txBox="1"/>
          <p:nvPr/>
        </p:nvSpPr>
        <p:spPr>
          <a:xfrm>
            <a:off x="5074440" y="530149"/>
            <a:ext cx="6251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Virtual Symposium IYRP 2023      |   7 Feb 2023, SRM Boise Idaho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05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DE9678-37B7-D9C7-1246-EDC219EAE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944822"/>
              </p:ext>
            </p:extLst>
          </p:nvPr>
        </p:nvGraphicFramePr>
        <p:xfrm>
          <a:off x="611383" y="1219291"/>
          <a:ext cx="10905067" cy="5221529"/>
        </p:xfrm>
        <a:graphic>
          <a:graphicData uri="http://schemas.openxmlformats.org/drawingml/2006/table">
            <a:tbl>
              <a:tblPr firstRow="1" firstCol="1" bandRow="1"/>
              <a:tblGrid>
                <a:gridCol w="647837">
                  <a:extLst>
                    <a:ext uri="{9D8B030D-6E8A-4147-A177-3AD203B41FA5}">
                      <a16:colId xmlns:a16="http://schemas.microsoft.com/office/drawing/2014/main" val="2729072200"/>
                    </a:ext>
                  </a:extLst>
                </a:gridCol>
                <a:gridCol w="10257230">
                  <a:extLst>
                    <a:ext uri="{9D8B030D-6E8A-4147-A177-3AD203B41FA5}">
                      <a16:colId xmlns:a16="http://schemas.microsoft.com/office/drawing/2014/main" val="2948194003"/>
                    </a:ext>
                  </a:extLst>
                </a:gridCol>
              </a:tblGrid>
              <a:tr h="67690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IYRP themes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36322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societal awareness of importance of rangelands and pastoralists 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563254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Securing access to rangelands by pastoralists. 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046894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Improving access to services and other resources for pastoralists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259137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Rangelands, pastoralism, climate change and resilience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98927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Preserving biodiversity and ecosystem services on rangelands 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282989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Water, soils and land use: mitigating natural resource degradation and managing multiple uses on rangelands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92185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sustainable consumption of livestock products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682368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pastoralist knowledge, culture and innovation 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667035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sustainable livestock production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832053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the well-being of pastoralist women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26367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the well-being of pastoralist youth 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884478"/>
                  </a:ext>
                </a:extLst>
              </a:tr>
              <a:tr h="3787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sustainable technologies and innovations for rangelands and pastoralists 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805" marR="119805" marT="16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401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47EEC7-49B9-52ED-7D70-FE16EFFC0498}"/>
              </a:ext>
            </a:extLst>
          </p:cNvPr>
          <p:cNvSpPr txBox="1"/>
          <p:nvPr/>
        </p:nvSpPr>
        <p:spPr>
          <a:xfrm>
            <a:off x="666894" y="554331"/>
            <a:ext cx="11188223" cy="47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1: South America priorities IYRP 2026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C5A442-E2D0-4F6D-894C-999AF89A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CC269-53F0-BB03-55F3-94A05D53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38" y="764979"/>
            <a:ext cx="5845571" cy="605679"/>
          </a:xfrm>
        </p:spPr>
        <p:txBody>
          <a:bodyPr anchor="b">
            <a:normAutofit fontScale="90000"/>
          </a:bodyPr>
          <a:lstStyle/>
          <a:p>
            <a:r>
              <a:rPr lang="en-GB">
                <a:latin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en-GB" sz="4800"/>
              <a:t> </a:t>
            </a:r>
            <a:r>
              <a:rPr lang="en-GB">
                <a:latin typeface="Calibri" panose="020F0502020204030204" pitchFamily="34" charset="0"/>
                <a:cs typeface="Times New Roman" panose="02020603050405020304" pitchFamily="18" charset="0"/>
              </a:rPr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9903B-E0B3-9F91-3E51-FCBB2B19A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7" y="2251881"/>
            <a:ext cx="6298275" cy="3392462"/>
          </a:xfrm>
        </p:spPr>
        <p:txBody>
          <a:bodyPr anchor="ctr"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 + 20 meeting, Jordan, September 2022. Technical delegate.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 2022. Session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“Past, Recent and Future Changes in Mountain Transhumance”. Innsbruck, Austria, September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2022. Presentation of Peruvian Andean pastoralism.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E00113-DEE5-411D-B267-DE1CCE3F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531" y="596271"/>
            <a:ext cx="1921199" cy="23865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CB05C6FE-4047-C283-6D9F-8AE83E1E4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74" y="3627649"/>
            <a:ext cx="4235516" cy="23824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5E4F8-D6AC-8856-FE45-C04849584F2B}"/>
              </a:ext>
            </a:extLst>
          </p:cNvPr>
          <p:cNvSpPr txBox="1"/>
          <p:nvPr/>
        </p:nvSpPr>
        <p:spPr>
          <a:xfrm>
            <a:off x="8210327" y="3166041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https://www.danadeclaration.org/dana-20-manifesto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98D92-F60C-34CA-3F6A-C09882B48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530" y="483931"/>
            <a:ext cx="2045895" cy="25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17CF2-BDDD-8F9A-7CAD-0A3F4B64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787940"/>
            <a:ext cx="6152434" cy="2244468"/>
          </a:xfrm>
        </p:spPr>
        <p:txBody>
          <a:bodyPr anchor="ctr">
            <a:normAutofit fontScale="90000"/>
          </a:bodyPr>
          <a:lstStyle/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Explorative study to update information of pastoralist and transhumance systems in Latin America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8C8FE-C056-CA6D-E3D7-9BA05F66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961701"/>
            <a:ext cx="5762144" cy="3348389"/>
          </a:xfrm>
        </p:spPr>
        <p:txBody>
          <a:bodyPr anchor="ctr"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Greta Semplici, post-doctoral fellow of PASTRES with support of RISG SA co-chair Pablo Manzano, started an explorative study of pastoralists systems in Latin-American countries (Mexico, Colombia, Peru and Argentina).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sheep in a field&#10;&#10;Description automatically generated with low confidence">
            <a:extLst>
              <a:ext uri="{FF2B5EF4-FFF2-40B4-BE49-F238E27FC236}">
                <a16:creationId xmlns:a16="http://schemas.microsoft.com/office/drawing/2014/main" id="{D6213EA3-94A8-0F64-A6E6-AA7A0B4F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69" y="581892"/>
            <a:ext cx="3358341" cy="25187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mountain, outdoor, sky, person&#10;&#10;Description automatically generated">
            <a:extLst>
              <a:ext uri="{FF2B5EF4-FFF2-40B4-BE49-F238E27FC236}">
                <a16:creationId xmlns:a16="http://schemas.microsoft.com/office/drawing/2014/main" id="{C8036A66-65AA-F929-ADE6-0EC2A85BB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37" y="3707894"/>
            <a:ext cx="3358341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4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3559-C10C-CB92-89A7-9F736B53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Support letters to IYRP 2026 and increase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7D37-B439-CB7E-07B1-45E0A892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13"/>
            <a:ext cx="10515600" cy="38077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Coordination with Government of Peru. Ministry of Agriculture was informed about IYRP 2026 and now they are preparing the Letter of Support. </a:t>
            </a:r>
          </a:p>
          <a:p>
            <a:r>
              <a:rPr lang="en-GB" dirty="0"/>
              <a:t>Coordination with IUCN Lantin America and FAO Peru. Both were informed and agreed to include IYRP 2026 in their agendas.  </a:t>
            </a:r>
          </a:p>
          <a:p>
            <a:r>
              <a:rPr lang="en-GB" dirty="0"/>
              <a:t>Andean Initiative – CGIAR, will provide platform to disseminate and promote IYRP 2026 in Peru and Andean region in general.</a:t>
            </a:r>
          </a:p>
          <a:p>
            <a:r>
              <a:rPr lang="en-GB" dirty="0"/>
              <a:t>Universidad Nacional </a:t>
            </a:r>
            <a:r>
              <a:rPr lang="en-GB" dirty="0" err="1"/>
              <a:t>Agraria</a:t>
            </a:r>
            <a:r>
              <a:rPr lang="en-GB" dirty="0"/>
              <a:t> La Molina, Peru, School of Animal Husbandry is open to include a course on Andean Pastoralism (in Spanish).</a:t>
            </a:r>
          </a:p>
          <a:p>
            <a:r>
              <a:rPr lang="en-GB" dirty="0"/>
              <a:t>Participation in the UNCCD/LDN Working Group, for the contribution of policy recommendations with examples or literature from SA.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2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F7CC1-A848-7635-294E-8059FD3B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>
                <a:latin typeface="Calibri" panose="020F0502020204030204" pitchFamily="34" charset="0"/>
                <a:cs typeface="Times New Roman" panose="02020603050405020304" pitchFamily="18" charset="0"/>
              </a:rPr>
              <a:t>Published papers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7ACE-121F-A3C4-D7EC-0B2DA22C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901193" cy="4393982"/>
          </a:xfrm>
        </p:spPr>
        <p:txBody>
          <a:bodyPr>
            <a:normAutofit fontScale="92500" lnSpcReduction="10000"/>
          </a:bodyPr>
          <a:lstStyle/>
          <a:p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Sharifian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A.*;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Gantuya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B.; Wario, H.T.;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Kotowski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M.A.;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Barani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H.; Manzano, P.;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Krätli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Babai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Biró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Sáfián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L.;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Erdenetsogt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Qabel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Q.M.;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Molnár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Z. (2023).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 principles in local traditional knowledge: a review of forage plant-livestock-herder interactions.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Management 328 (15 Feb 2023), 116966. </a:t>
            </a:r>
            <a:r>
              <a:rPr lang="es-ES" sz="2000" i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https://doi.org/10.1016/j.jenvman.2022.116966</a:t>
            </a:r>
            <a:endParaRPr lang="es-ES" sz="2000" i="1" u="sng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s-ES" sz="2000" i="1" u="sng" kern="0" dirty="0">
              <a:latin typeface="Calibri" panose="020F0502020204030204" pitchFamily="34" charset="0"/>
            </a:endParaRPr>
          </a:p>
          <a:p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Manzano, P.*; Pardo, G.; </a:t>
            </a:r>
            <a:r>
              <a:rPr lang="es-E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Itani</a:t>
            </a:r>
            <a:r>
              <a:rPr lang="es-E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M.A.; del Prado, A. (2023). 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Underrated past herbivore densities could lead to misoriented sustainability policies. </a:t>
            </a:r>
            <a:r>
              <a:rPr lang="en-US" sz="2000" i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npj</a:t>
            </a:r>
            <a:r>
              <a:rPr lang="en-US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Biodiversity 2, 2. </a:t>
            </a:r>
            <a:r>
              <a:rPr lang="en-US" sz="2000" i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https://doi.org/10.1038/s44185-022-00005-z</a:t>
            </a:r>
            <a:endParaRPr lang="en-US" sz="2000" i="1" u="sng" kern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000" i="1" u="sng" kern="0" dirty="0"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video: When is grazing sustainable? </a:t>
            </a:r>
            <a:r>
              <a:rPr lang="es-E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https://www.youtube.com/watch?v=-9ku3t9JesM&amp;t=2s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F348E-FCB5-78FA-B369-98FFD301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51" y="403322"/>
            <a:ext cx="3294299" cy="2635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BF376-04BF-EEFA-A18A-949DA7ABF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413" y="3108603"/>
            <a:ext cx="3315786" cy="20318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0BDA15-3753-A1B5-CC66-953C8863F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4007" y="5210320"/>
            <a:ext cx="2463980" cy="16476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209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552</Words>
  <Application>Microsoft Office PowerPoint</Application>
  <PresentationFormat>Widescreen</PresentationFormat>
  <Paragraphs>53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RISG South America Report Action Plan</vt:lpstr>
      <vt:lpstr>PowerPoint Presentation</vt:lpstr>
      <vt:lpstr>International events</vt:lpstr>
      <vt:lpstr>Explorative study to update information of pastoralist and transhumance systems in Latin America </vt:lpstr>
      <vt:lpstr>Support letters to IYRP 2026 and increase awareness</vt:lpstr>
      <vt:lpstr>Published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RISG South America Report Action Plan</dc:title>
  <dc:creator>Cecilia Turin</dc:creator>
  <cp:lastModifiedBy>Cecilia Turin</cp:lastModifiedBy>
  <cp:revision>7</cp:revision>
  <dcterms:created xsi:type="dcterms:W3CDTF">2023-02-06T19:34:48Z</dcterms:created>
  <dcterms:modified xsi:type="dcterms:W3CDTF">2023-02-08T01:36:33Z</dcterms:modified>
</cp:coreProperties>
</file>